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9"/>
  </p:notesMasterIdLst>
  <p:handoutMasterIdLst>
    <p:handoutMasterId r:id="rId30"/>
  </p:handoutMasterIdLst>
  <p:sldIdLst>
    <p:sldId id="268" r:id="rId3"/>
    <p:sldId id="271" r:id="rId4"/>
    <p:sldId id="269" r:id="rId5"/>
    <p:sldId id="270" r:id="rId6"/>
    <p:sldId id="272" r:id="rId7"/>
    <p:sldId id="273" r:id="rId8"/>
    <p:sldId id="274" r:id="rId9"/>
    <p:sldId id="276" r:id="rId10"/>
    <p:sldId id="277" r:id="rId11"/>
    <p:sldId id="278" r:id="rId12"/>
    <p:sldId id="279" r:id="rId13"/>
    <p:sldId id="280" r:id="rId14"/>
    <p:sldId id="281" r:id="rId15"/>
    <p:sldId id="282" r:id="rId16"/>
    <p:sldId id="283" r:id="rId17"/>
    <p:sldId id="295" r:id="rId18"/>
    <p:sldId id="284" r:id="rId19"/>
    <p:sldId id="285" r:id="rId20"/>
    <p:sldId id="286" r:id="rId21"/>
    <p:sldId id="287" r:id="rId22"/>
    <p:sldId id="288" r:id="rId23"/>
    <p:sldId id="289" r:id="rId24"/>
    <p:sldId id="290" r:id="rId25"/>
    <p:sldId id="291" r:id="rId26"/>
    <p:sldId id="292" r:id="rId27"/>
    <p:sldId id="29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p:scale>
          <a:sx n="70" d="100"/>
          <a:sy n="70" d="100"/>
        </p:scale>
        <p:origin x="738" y="120"/>
      </p:cViewPr>
      <p:guideLst>
        <p:guide orient="horz" pos="2160"/>
        <p:guide pos="3840"/>
      </p:guideLst>
    </p:cSldViewPr>
  </p:slideViewPr>
  <p:notesTextViewPr>
    <p:cViewPr>
      <p:scale>
        <a:sx n="1" d="1"/>
        <a:sy n="1" d="1"/>
      </p:scale>
      <p:origin x="0" y="0"/>
    </p:cViewPr>
  </p:notesTextViewPr>
  <p:notesViewPr>
    <p:cSldViewPr snapToGrid="0" showGuides="1">
      <p:cViewPr varScale="1">
        <p:scale>
          <a:sx n="82" d="100"/>
          <a:sy n="82" d="100"/>
        </p:scale>
        <p:origin x="38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fi-FI" sz="1200"/>
            </a:lvl1pPr>
          </a:lstStyle>
          <a:p>
            <a:endParaRPr lang="fi-FI"/>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fi-FI" sz="1200"/>
            </a:lvl1pPr>
          </a:lstStyle>
          <a:p>
            <a:fld id="{E6F93605-0C0C-4258-9724-5F2F9BB3BC90}" type="datetimeFigureOut">
              <a:rPr lang="fi-FI" smtClean="0"/>
              <a:t>19.4.2016</a:t>
            </a:fld>
            <a:endParaRPr lang="fi-FI"/>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fi-FI" sz="1200"/>
            </a:lvl1pPr>
          </a:lstStyle>
          <a:p>
            <a:endParaRPr lang="fi-FI"/>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fi-FI" sz="1200"/>
            </a:lvl1pPr>
          </a:lstStyle>
          <a:p>
            <a:fld id="{663FFE7F-C917-439A-8026-3D301EB5CC28}" type="slidenum">
              <a:rPr lang="fi-FI" smtClean="0"/>
              <a:t>‹#›</a:t>
            </a:fld>
            <a:endParaRPr lang="fi-FI"/>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fi-FI"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fi-FI" sz="1200"/>
            </a:lvl1pPr>
          </a:lstStyle>
          <a:p>
            <a:fld id="{28F31B3D-E4E3-4A80-AB70-C5564C267266}" type="datetimeFigureOut">
              <a:t>19.4.2016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fi-FI"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fi-FI" sz="1200"/>
            </a:lvl1pPr>
          </a:lstStyle>
          <a:p>
            <a:fld id="{4EC0B30D-C07A-425B-A90C-BA7BEB191079}" type="slidenum">
              <a:t>‹#›</a:t>
            </a:fld>
            <a:endParaRPr lang="fi-FI"/>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lang="fi-FI" sz="1200" kern="1200">
        <a:solidFill>
          <a:schemeClr val="tx1"/>
        </a:solidFill>
        <a:latin typeface="+mn-lt"/>
        <a:ea typeface="+mn-ea"/>
        <a:cs typeface="+mn-cs"/>
      </a:defRPr>
    </a:lvl1pPr>
    <a:lvl2pPr marL="457200" algn="l" defTabSz="914400" rtl="0" eaLnBrk="1" latinLnBrk="0" hangingPunct="1">
      <a:defRPr lang="fi-FI" sz="1200" kern="1200">
        <a:solidFill>
          <a:schemeClr val="tx1"/>
        </a:solidFill>
        <a:latin typeface="+mn-lt"/>
        <a:ea typeface="+mn-ea"/>
        <a:cs typeface="+mn-cs"/>
      </a:defRPr>
    </a:lvl2pPr>
    <a:lvl3pPr marL="914400" algn="l" defTabSz="914400" rtl="0" eaLnBrk="1" latinLnBrk="0" hangingPunct="1">
      <a:defRPr lang="fi-FI" sz="1200" kern="1200">
        <a:solidFill>
          <a:schemeClr val="tx1"/>
        </a:solidFill>
        <a:latin typeface="+mn-lt"/>
        <a:ea typeface="+mn-ea"/>
        <a:cs typeface="+mn-cs"/>
      </a:defRPr>
    </a:lvl3pPr>
    <a:lvl4pPr marL="1371600" algn="l" defTabSz="914400" rtl="0" eaLnBrk="1" latinLnBrk="0" hangingPunct="1">
      <a:defRPr lang="fi-FI" sz="1200" kern="1200">
        <a:solidFill>
          <a:schemeClr val="tx1"/>
        </a:solidFill>
        <a:latin typeface="+mn-lt"/>
        <a:ea typeface="+mn-ea"/>
        <a:cs typeface="+mn-cs"/>
      </a:defRPr>
    </a:lvl4pPr>
    <a:lvl5pPr marL="1828800" algn="l" defTabSz="914400" rtl="0" eaLnBrk="1" latinLnBrk="0" hangingPunct="1">
      <a:defRPr lang="fi-FI" sz="1200" kern="1200">
        <a:solidFill>
          <a:schemeClr val="tx1"/>
        </a:solidFill>
        <a:latin typeface="+mn-lt"/>
        <a:ea typeface="+mn-ea"/>
        <a:cs typeface="+mn-cs"/>
      </a:defRPr>
    </a:lvl5pPr>
    <a:lvl6pPr marL="2286000" algn="l" defTabSz="914400" rtl="0" eaLnBrk="1" latinLnBrk="0" hangingPunct="1">
      <a:defRPr lang="fi-FI" sz="1200" kern="1200">
        <a:solidFill>
          <a:schemeClr val="tx1"/>
        </a:solidFill>
        <a:latin typeface="+mn-lt"/>
        <a:ea typeface="+mn-ea"/>
        <a:cs typeface="+mn-cs"/>
      </a:defRPr>
    </a:lvl6pPr>
    <a:lvl7pPr marL="2743200" algn="l" defTabSz="914400" rtl="0" eaLnBrk="1" latinLnBrk="0" hangingPunct="1">
      <a:defRPr lang="fi-FI" sz="1200" kern="1200">
        <a:solidFill>
          <a:schemeClr val="tx1"/>
        </a:solidFill>
        <a:latin typeface="+mn-lt"/>
        <a:ea typeface="+mn-ea"/>
        <a:cs typeface="+mn-cs"/>
      </a:defRPr>
    </a:lvl7pPr>
    <a:lvl8pPr marL="3200400" algn="l" defTabSz="914400" rtl="0" eaLnBrk="1" latinLnBrk="0" hangingPunct="1">
      <a:defRPr lang="fi-FI" sz="1200" kern="1200">
        <a:solidFill>
          <a:schemeClr val="tx1"/>
        </a:solidFill>
        <a:latin typeface="+mn-lt"/>
        <a:ea typeface="+mn-ea"/>
        <a:cs typeface="+mn-cs"/>
      </a:defRPr>
    </a:lvl8pPr>
    <a:lvl9pPr marL="3657600" algn="l" defTabSz="914400" rtl="0" eaLnBrk="1" latinLnBrk="0" hangingPunct="1">
      <a:defRPr lang="fi-FI"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9109B3CB-8750-4428-B30D-7BCEF1A999F0}" type="slidenum">
              <a:rPr lang="fi-FI" smtClean="0"/>
              <a:t>26</a:t>
            </a:fld>
            <a:endParaRPr lang="fi-FI"/>
          </a:p>
        </p:txBody>
      </p:sp>
    </p:spTree>
    <p:extLst>
      <p:ext uri="{BB962C8B-B14F-4D97-AF65-F5344CB8AC3E}">
        <p14:creationId xmlns:p14="http://schemas.microsoft.com/office/powerpoint/2010/main" val="2293680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066800" y="4245434"/>
            <a:ext cx="8686800" cy="1464906"/>
          </a:xfrm>
        </p:spPr>
        <p:txBody>
          <a:bodyPr anchor="b">
            <a:normAutofit/>
          </a:bodyPr>
          <a:lstStyle>
            <a:lvl1pPr algn="l" latinLnBrk="0">
              <a:lnSpc>
                <a:spcPct val="80000"/>
              </a:lnSpc>
              <a:defRPr lang="fi-FI" sz="4800">
                <a:solidFill>
                  <a:schemeClr val="bg1"/>
                </a:solidFill>
                <a:effectLst>
                  <a:outerShdw blurRad="63500" algn="ctr" rotWithShape="0">
                    <a:prstClr val="black">
                      <a:alpha val="40000"/>
                    </a:prstClr>
                  </a:outerShdw>
                </a:effectLst>
              </a:defRPr>
            </a:lvl1pPr>
          </a:lstStyle>
          <a:p>
            <a:r>
              <a:rPr lang="fi-FI"/>
              <a:t>Muokkaa perustyyl. napsautt.</a:t>
            </a:r>
            <a:endParaRPr lang="fi-FI" dirty="0"/>
          </a:p>
        </p:txBody>
      </p:sp>
      <p:sp>
        <p:nvSpPr>
          <p:cNvPr id="3" name="Alaotsikko 2"/>
          <p:cNvSpPr>
            <a:spLocks noGrp="1"/>
          </p:cNvSpPr>
          <p:nvPr>
            <p:ph type="subTitle" idx="1"/>
          </p:nvPr>
        </p:nvSpPr>
        <p:spPr>
          <a:xfrm>
            <a:off x="1066800" y="5731795"/>
            <a:ext cx="8686800" cy="440405"/>
          </a:xfrm>
        </p:spPr>
        <p:txBody>
          <a:bodyPr/>
          <a:lstStyle>
            <a:lvl1pPr marL="0" indent="0" algn="l" latinLnBrk="0">
              <a:spcBef>
                <a:spcPts val="0"/>
              </a:spcBef>
              <a:buNone/>
              <a:defRPr lang="fi-FI" sz="2400">
                <a:solidFill>
                  <a:schemeClr val="bg1"/>
                </a:solidFill>
                <a:effectLst>
                  <a:outerShdw blurRad="63500" algn="ctr" rotWithShape="0">
                    <a:prstClr val="black">
                      <a:alpha val="40000"/>
                    </a:prstClr>
                  </a:outerShdw>
                </a:effectLst>
              </a:defRPr>
            </a:lvl1pPr>
            <a:lvl2pPr marL="457200" indent="0" algn="ctr" latinLnBrk="0">
              <a:buNone/>
              <a:defRPr lang="fi-FI" sz="2000"/>
            </a:lvl2pPr>
            <a:lvl3pPr marL="914400" indent="0" algn="ctr" latinLnBrk="0">
              <a:buNone/>
              <a:defRPr lang="fi-FI" sz="1800"/>
            </a:lvl3pPr>
            <a:lvl4pPr marL="1371600" indent="0" algn="ctr" latinLnBrk="0">
              <a:buNone/>
              <a:defRPr lang="fi-FI" sz="1600"/>
            </a:lvl4pPr>
            <a:lvl5pPr marL="1828800" indent="0" algn="ctr" latinLnBrk="0">
              <a:buNone/>
              <a:defRPr lang="fi-FI" sz="1600"/>
            </a:lvl5pPr>
            <a:lvl6pPr marL="2286000" indent="0" algn="ctr" latinLnBrk="0">
              <a:buNone/>
              <a:defRPr lang="fi-FI" sz="1600"/>
            </a:lvl6pPr>
            <a:lvl7pPr marL="2743200" indent="0" algn="ctr" latinLnBrk="0">
              <a:buNone/>
              <a:defRPr lang="fi-FI" sz="1600"/>
            </a:lvl7pPr>
            <a:lvl8pPr marL="3200400" indent="0" algn="ctr" latinLnBrk="0">
              <a:buNone/>
              <a:defRPr lang="fi-FI" sz="1600"/>
            </a:lvl8pPr>
            <a:lvl9pPr marL="3657600" indent="0" algn="ctr" latinLnBrk="0">
              <a:buNone/>
              <a:defRPr lang="fi-FI" sz="1600"/>
            </a:lvl9pPr>
          </a:lstStyle>
          <a:p>
            <a:r>
              <a:rPr lang="fi-FI"/>
              <a:t>Muokkaa alaotsikon perustyyliä napsautt.</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44AD73B9-7CA8-4CD7-904C-12D585C65C61}" type="datetime1">
              <a:rPr lang="fi-FI" smtClean="0"/>
              <a:t>19.4.2016</a:t>
            </a:fld>
            <a:endParaRPr lang="fi-FI"/>
          </a:p>
        </p:txBody>
      </p:sp>
      <p:sp>
        <p:nvSpPr>
          <p:cNvPr id="5" name="Alatunnisteen paikkamerkki 4"/>
          <p:cNvSpPr>
            <a:spLocks noGrp="1"/>
          </p:cNvSpPr>
          <p:nvPr>
            <p:ph type="ftr" sz="quarter" idx="11"/>
          </p:nvPr>
        </p:nvSpPr>
        <p:spPr/>
        <p:txBody>
          <a:bodyPr/>
          <a:lstStyle/>
          <a:p>
            <a:r>
              <a:rPr lang="fi-FI"/>
              <a:t>HH/2016</a:t>
            </a:r>
          </a:p>
        </p:txBody>
      </p:sp>
      <p:sp>
        <p:nvSpPr>
          <p:cNvPr id="6" name="Dian numeron paikkamerkki 5"/>
          <p:cNvSpPr>
            <a:spLocks noGrp="1"/>
          </p:cNvSpPr>
          <p:nvPr>
            <p:ph type="sldNum" sz="quarter" idx="12"/>
          </p:nvPr>
        </p:nvSpPr>
        <p:spPr/>
        <p:txBody>
          <a:bodyPr/>
          <a:lstStyle/>
          <a:p>
            <a:fld id="{E31375A4-56A4-47D6-9801-1991572033F7}" type="slidenum">
              <a:t>‹#›</a:t>
            </a:fld>
            <a:endParaRPr lang="fi-FI"/>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9296400" y="457200"/>
            <a:ext cx="1828800" cy="5719762"/>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066800" y="457200"/>
            <a:ext cx="7955280" cy="5719762"/>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B8AD8AF-4326-4482-BDF0-6DD442C5DAEB}" type="datetime1">
              <a:rPr lang="fi-FI" smtClean="0"/>
              <a:t>19.4.2016</a:t>
            </a:fld>
            <a:endParaRPr lang="fi-FI"/>
          </a:p>
        </p:txBody>
      </p:sp>
      <p:sp>
        <p:nvSpPr>
          <p:cNvPr id="5" name="Alatunnisteen paikkamerkki 4"/>
          <p:cNvSpPr>
            <a:spLocks noGrp="1"/>
          </p:cNvSpPr>
          <p:nvPr>
            <p:ph type="ftr" sz="quarter" idx="11"/>
          </p:nvPr>
        </p:nvSpPr>
        <p:spPr/>
        <p:txBody>
          <a:bodyPr/>
          <a:lstStyle/>
          <a:p>
            <a:r>
              <a:rPr lang="fi-FI"/>
              <a:t>HH/2016</a:t>
            </a:r>
          </a:p>
        </p:txBody>
      </p:sp>
      <p:sp>
        <p:nvSpPr>
          <p:cNvPr id="6" name="Dian numeron paikkamerkki 5"/>
          <p:cNvSpPr>
            <a:spLocks noGrp="1"/>
          </p:cNvSpPr>
          <p:nvPr>
            <p:ph type="sldNum" sz="quarter" idx="12"/>
          </p:nvPr>
        </p:nvSpPr>
        <p:spPr/>
        <p:txBody>
          <a:bodyPr/>
          <a:lstStyle/>
          <a:p>
            <a:fld id="{E31375A4-56A4-47D6-9801-1991572033F7}" type="slidenum">
              <a:t>‹#›</a:t>
            </a:fld>
            <a:endParaRPr lang="fi-FI"/>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1B8DD6-C52C-47B6-B4C4-C16FC3F9F363}" type="datetime1">
              <a:rPr lang="fi-FI" smtClean="0"/>
              <a:t>19.4.2016</a:t>
            </a:fld>
            <a:endParaRPr lang="fi-FI"/>
          </a:p>
        </p:txBody>
      </p:sp>
      <p:sp>
        <p:nvSpPr>
          <p:cNvPr id="5" name="Alatunnisteen paikkamerkki 4"/>
          <p:cNvSpPr>
            <a:spLocks noGrp="1"/>
          </p:cNvSpPr>
          <p:nvPr>
            <p:ph type="ftr" sz="quarter" idx="11"/>
          </p:nvPr>
        </p:nvSpPr>
        <p:spPr/>
        <p:txBody>
          <a:bodyPr/>
          <a:lstStyle/>
          <a:p>
            <a:r>
              <a:rPr lang="fi-FI"/>
              <a:t>HH/2016</a:t>
            </a:r>
          </a:p>
        </p:txBody>
      </p:sp>
      <p:sp>
        <p:nvSpPr>
          <p:cNvPr id="6" name="Dian numeron paikkamerkki 5"/>
          <p:cNvSpPr>
            <a:spLocks noGrp="1"/>
          </p:cNvSpPr>
          <p:nvPr>
            <p:ph type="sldNum" sz="quarter" idx="12"/>
          </p:nvPr>
        </p:nvSpPr>
        <p:spPr/>
        <p:txBody>
          <a:bodyPr/>
          <a:lstStyle/>
          <a:p>
            <a:fld id="{E31375A4-56A4-47D6-9801-1991572033F7}" type="slidenum">
              <a:t>‹#›</a:t>
            </a:fld>
            <a:endParaRPr lang="fi-FI"/>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1069848" y="4242816"/>
            <a:ext cx="8686800" cy="1463040"/>
          </a:xfrm>
        </p:spPr>
        <p:txBody>
          <a:bodyPr anchor="b">
            <a:normAutofit/>
          </a:bodyPr>
          <a:lstStyle>
            <a:lvl1pPr latinLnBrk="0">
              <a:defRPr lang="fi-FI" sz="4800"/>
            </a:lvl1pPr>
          </a:lstStyle>
          <a:p>
            <a:r>
              <a:rPr lang="fi-FI"/>
              <a:t>Muokkaa perustyyl. napsautt.</a:t>
            </a:r>
          </a:p>
        </p:txBody>
      </p:sp>
      <p:sp>
        <p:nvSpPr>
          <p:cNvPr id="3" name="Tekstin paikkamerkki 2"/>
          <p:cNvSpPr>
            <a:spLocks noGrp="1"/>
          </p:cNvSpPr>
          <p:nvPr>
            <p:ph type="body" idx="1"/>
          </p:nvPr>
        </p:nvSpPr>
        <p:spPr>
          <a:xfrm>
            <a:off x="1066799" y="5733288"/>
            <a:ext cx="8686800" cy="438912"/>
          </a:xfrm>
        </p:spPr>
        <p:txBody>
          <a:bodyPr/>
          <a:lstStyle>
            <a:lvl1pPr marL="0" indent="0" latinLnBrk="0">
              <a:spcBef>
                <a:spcPts val="0"/>
              </a:spcBef>
              <a:buNone/>
              <a:defRPr lang="fi-FI" sz="2400"/>
            </a:lvl1pPr>
            <a:lvl2pPr marL="457200" indent="0" latinLnBrk="0">
              <a:buNone/>
              <a:defRPr lang="fi-FI" sz="2000"/>
            </a:lvl2pPr>
            <a:lvl3pPr marL="914400" indent="0" latinLnBrk="0">
              <a:buNone/>
              <a:defRPr lang="fi-FI" sz="1800"/>
            </a:lvl3pPr>
            <a:lvl4pPr marL="1371600" indent="0" latinLnBrk="0">
              <a:buNone/>
              <a:defRPr lang="fi-FI" sz="1600"/>
            </a:lvl4pPr>
            <a:lvl5pPr marL="1828800" indent="0" latinLnBrk="0">
              <a:buNone/>
              <a:defRPr lang="fi-FI" sz="1600"/>
            </a:lvl5pPr>
            <a:lvl6pPr marL="2286000" indent="0" latinLnBrk="0">
              <a:buNone/>
              <a:defRPr lang="fi-FI" sz="1600"/>
            </a:lvl6pPr>
            <a:lvl7pPr marL="2743200" indent="0" latinLnBrk="0">
              <a:buNone/>
              <a:defRPr lang="fi-FI" sz="1600"/>
            </a:lvl7pPr>
            <a:lvl8pPr marL="3200400" indent="0" latinLnBrk="0">
              <a:buNone/>
              <a:defRPr lang="fi-FI" sz="1600"/>
            </a:lvl8pPr>
            <a:lvl9pPr marL="3657600" indent="0" latinLnBrk="0">
              <a:buNone/>
              <a:defRPr lang="fi-FI" sz="1600"/>
            </a:lvl9pPr>
          </a:lstStyle>
          <a:p>
            <a:pPr lvl="0"/>
            <a:r>
              <a:rPr lang="fi-FI"/>
              <a:t>Muokkaa tekstin perustyylejä</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066800" y="1904999"/>
            <a:ext cx="4800600" cy="4271963"/>
          </a:xfrm>
        </p:spPr>
        <p:txBody>
          <a:bodyPr>
            <a:normAutofit/>
          </a:bodyPr>
          <a:lstStyle>
            <a:lvl1pPr latinLnBrk="0">
              <a:defRPr lang="fi-FI" sz="2400"/>
            </a:lvl1pPr>
            <a:lvl2pPr latinLnBrk="0">
              <a:defRPr lang="fi-FI" sz="2000"/>
            </a:lvl2pPr>
            <a:lvl3pPr latinLnBrk="0">
              <a:defRPr lang="fi-FI" sz="1800"/>
            </a:lvl3pPr>
            <a:lvl4pPr latinLnBrk="0">
              <a:defRPr lang="fi-FI" sz="1600"/>
            </a:lvl4pPr>
            <a:lvl5pPr latinLnBrk="0">
              <a:defRPr lang="fi-FI" sz="1600"/>
            </a:lvl5pPr>
            <a:lvl6pPr latinLnBrk="0">
              <a:defRPr lang="fi-FI" sz="1800"/>
            </a:lvl6pPr>
            <a:lvl7pPr latinLnBrk="0">
              <a:defRPr lang="fi-FI" sz="1800"/>
            </a:lvl7pPr>
            <a:lvl8pPr latinLnBrk="0">
              <a:defRPr lang="fi-FI" sz="1800"/>
            </a:lvl8pPr>
            <a:lvl9pPr latinLnBrk="0">
              <a:defRPr lang="fi-FI"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324600" y="1904999"/>
            <a:ext cx="4800600" cy="4271963"/>
          </a:xfrm>
        </p:spPr>
        <p:txBody>
          <a:bodyPr>
            <a:normAutofit/>
          </a:bodyPr>
          <a:lstStyle>
            <a:lvl1pPr latinLnBrk="0">
              <a:defRPr lang="fi-FI" sz="2400"/>
            </a:lvl1pPr>
            <a:lvl2pPr latinLnBrk="0">
              <a:defRPr lang="fi-FI" sz="2000"/>
            </a:lvl2pPr>
            <a:lvl3pPr latinLnBrk="0">
              <a:defRPr lang="fi-FI" sz="1800"/>
            </a:lvl3pPr>
            <a:lvl4pPr latinLnBrk="0">
              <a:defRPr lang="fi-FI" sz="1600"/>
            </a:lvl4pPr>
            <a:lvl5pPr latinLnBrk="0">
              <a:defRPr lang="fi-FI" sz="1600"/>
            </a:lvl5pPr>
            <a:lvl6pPr latinLnBrk="0">
              <a:defRPr lang="fi-FI" sz="1800"/>
            </a:lvl6pPr>
            <a:lvl7pPr latinLnBrk="0">
              <a:defRPr lang="fi-FI" sz="1800"/>
            </a:lvl7pPr>
            <a:lvl8pPr latinLnBrk="0">
              <a:defRPr lang="fi-FI" sz="1800"/>
            </a:lvl8pPr>
            <a:lvl9pPr latinLnBrk="0">
              <a:defRPr lang="fi-FI"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E8BA995F-FFEA-475C-B9CE-7D81DF56BE68}" type="datetime1">
              <a:rPr lang="fi-FI" smtClean="0"/>
              <a:t>19.4.2016</a:t>
            </a:fld>
            <a:endParaRPr lang="fi-FI"/>
          </a:p>
        </p:txBody>
      </p:sp>
      <p:sp>
        <p:nvSpPr>
          <p:cNvPr id="6" name="Alatunnisteen paikkamerkki 5"/>
          <p:cNvSpPr>
            <a:spLocks noGrp="1"/>
          </p:cNvSpPr>
          <p:nvPr>
            <p:ph type="ftr" sz="quarter" idx="11"/>
          </p:nvPr>
        </p:nvSpPr>
        <p:spPr/>
        <p:txBody>
          <a:bodyPr/>
          <a:lstStyle/>
          <a:p>
            <a:r>
              <a:rPr lang="fi-FI"/>
              <a:t>HH/2016</a:t>
            </a:r>
          </a:p>
        </p:txBody>
      </p:sp>
      <p:sp>
        <p:nvSpPr>
          <p:cNvPr id="7" name="Dian numeron paikkamerkki 6"/>
          <p:cNvSpPr>
            <a:spLocks noGrp="1"/>
          </p:cNvSpPr>
          <p:nvPr>
            <p:ph type="sldNum" sz="quarter" idx="12"/>
          </p:nvPr>
        </p:nvSpPr>
        <p:spPr/>
        <p:txBody>
          <a:bodyPr/>
          <a:lstStyle/>
          <a:p>
            <a:fld id="{E31375A4-56A4-47D6-9801-1991572033F7}" type="slidenum">
              <a:t>‹#›</a:t>
            </a:fld>
            <a:endParaRPr lang="fi-FI"/>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Tekstin paikkamerkki 2"/>
          <p:cNvSpPr>
            <a:spLocks noGrp="1"/>
          </p:cNvSpPr>
          <p:nvPr>
            <p:ph type="body" idx="1"/>
          </p:nvPr>
        </p:nvSpPr>
        <p:spPr>
          <a:xfrm>
            <a:off x="1066800" y="1772815"/>
            <a:ext cx="4800600" cy="737121"/>
          </a:xfrm>
        </p:spPr>
        <p:txBody>
          <a:bodyPr anchor="ctr"/>
          <a:lstStyle>
            <a:lvl1pPr marL="0" indent="0" latinLnBrk="0">
              <a:spcBef>
                <a:spcPts val="0"/>
              </a:spcBef>
              <a:buNone/>
              <a:defRPr lang="fi-FI" sz="2400" b="0">
                <a:solidFill>
                  <a:schemeClr val="accent1"/>
                </a:solidFill>
              </a:defRPr>
            </a:lvl1pPr>
            <a:lvl2pPr marL="457200" indent="0" latinLnBrk="0">
              <a:buNone/>
              <a:defRPr lang="fi-FI" sz="2000" b="1"/>
            </a:lvl2pPr>
            <a:lvl3pPr marL="914400" indent="0" latinLnBrk="0">
              <a:buNone/>
              <a:defRPr lang="fi-FI" sz="1800" b="1"/>
            </a:lvl3pPr>
            <a:lvl4pPr marL="1371600" indent="0" latinLnBrk="0">
              <a:buNone/>
              <a:defRPr lang="fi-FI" sz="1600" b="1"/>
            </a:lvl4pPr>
            <a:lvl5pPr marL="1828800" indent="0" latinLnBrk="0">
              <a:buNone/>
              <a:defRPr lang="fi-FI" sz="1600" b="1"/>
            </a:lvl5pPr>
            <a:lvl6pPr marL="2286000" indent="0" latinLnBrk="0">
              <a:buNone/>
              <a:defRPr lang="fi-FI" sz="1600" b="1"/>
            </a:lvl6pPr>
            <a:lvl7pPr marL="2743200" indent="0" latinLnBrk="0">
              <a:buNone/>
              <a:defRPr lang="fi-FI" sz="1600" b="1"/>
            </a:lvl7pPr>
            <a:lvl8pPr marL="3200400" indent="0" latinLnBrk="0">
              <a:buNone/>
              <a:defRPr lang="fi-FI" sz="1600" b="1"/>
            </a:lvl8pPr>
            <a:lvl9pPr marL="3657600" indent="0" latinLnBrk="0">
              <a:buNone/>
              <a:defRPr lang="fi-FI" sz="1600" b="1"/>
            </a:lvl9pPr>
          </a:lstStyle>
          <a:p>
            <a:pPr lvl="0"/>
            <a:r>
              <a:rPr lang="fi-FI"/>
              <a:t>Muokkaa tekstin perustyylejä</a:t>
            </a:r>
          </a:p>
        </p:txBody>
      </p:sp>
      <p:sp>
        <p:nvSpPr>
          <p:cNvPr id="4" name="Sisällön paikkamerkki 3"/>
          <p:cNvSpPr>
            <a:spLocks noGrp="1"/>
          </p:cNvSpPr>
          <p:nvPr>
            <p:ph sz="half" idx="2"/>
          </p:nvPr>
        </p:nvSpPr>
        <p:spPr>
          <a:xfrm>
            <a:off x="1066800" y="2509937"/>
            <a:ext cx="4800600" cy="3662263"/>
          </a:xfrm>
        </p:spPr>
        <p:txBody>
          <a:bodyPr/>
          <a:lstStyle>
            <a:lvl1pPr latinLnBrk="0">
              <a:defRPr lang="fi-FI" sz="2400"/>
            </a:lvl1pPr>
            <a:lvl2pPr latinLnBrk="0">
              <a:defRPr lang="fi-FI" sz="2000"/>
            </a:lvl2pPr>
            <a:lvl3pPr latinLnBrk="0">
              <a:defRPr lang="fi-FI" sz="1800"/>
            </a:lvl3pPr>
            <a:lvl4pPr latinLnBrk="0">
              <a:defRPr lang="fi-FI" sz="1600"/>
            </a:lvl4pPr>
            <a:lvl5pPr latinLnBrk="0">
              <a:defRPr lang="fi-FI" sz="1600"/>
            </a:lvl5pPr>
            <a:lvl6pPr latinLnBrk="0">
              <a:defRPr lang="fi-FI" sz="1600"/>
            </a:lvl6pPr>
            <a:lvl7pPr latinLnBrk="0">
              <a:defRPr lang="fi-FI" sz="1600"/>
            </a:lvl7pPr>
            <a:lvl8pPr latinLnBrk="0">
              <a:defRPr lang="fi-FI" sz="1600"/>
            </a:lvl8pPr>
            <a:lvl9pPr latinLnBrk="0">
              <a:defRPr lang="fi-FI"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324600" y="1772815"/>
            <a:ext cx="4800600" cy="737121"/>
          </a:xfrm>
        </p:spPr>
        <p:txBody>
          <a:bodyPr anchor="ctr"/>
          <a:lstStyle>
            <a:lvl1pPr marL="0" indent="0" latinLnBrk="0">
              <a:spcBef>
                <a:spcPts val="0"/>
              </a:spcBef>
              <a:buNone/>
              <a:defRPr lang="fi-FI" sz="2400" b="0">
                <a:solidFill>
                  <a:schemeClr val="accent1"/>
                </a:solidFill>
              </a:defRPr>
            </a:lvl1pPr>
            <a:lvl2pPr marL="457200" indent="0" latinLnBrk="0">
              <a:buNone/>
              <a:defRPr lang="fi-FI" sz="2000" b="1"/>
            </a:lvl2pPr>
            <a:lvl3pPr marL="914400" indent="0" latinLnBrk="0">
              <a:buNone/>
              <a:defRPr lang="fi-FI" sz="1800" b="1"/>
            </a:lvl3pPr>
            <a:lvl4pPr marL="1371600" indent="0" latinLnBrk="0">
              <a:buNone/>
              <a:defRPr lang="fi-FI" sz="1600" b="1"/>
            </a:lvl4pPr>
            <a:lvl5pPr marL="1828800" indent="0" latinLnBrk="0">
              <a:buNone/>
              <a:defRPr lang="fi-FI" sz="1600" b="1"/>
            </a:lvl5pPr>
            <a:lvl6pPr marL="2286000" indent="0" latinLnBrk="0">
              <a:buNone/>
              <a:defRPr lang="fi-FI" sz="1600" b="1"/>
            </a:lvl6pPr>
            <a:lvl7pPr marL="2743200" indent="0" latinLnBrk="0">
              <a:buNone/>
              <a:defRPr lang="fi-FI" sz="1600" b="1"/>
            </a:lvl7pPr>
            <a:lvl8pPr marL="3200400" indent="0" latinLnBrk="0">
              <a:buNone/>
              <a:defRPr lang="fi-FI" sz="1600" b="1"/>
            </a:lvl8pPr>
            <a:lvl9pPr marL="3657600" indent="0" latinLnBrk="0">
              <a:buNone/>
              <a:defRPr lang="fi-FI" sz="1600" b="1"/>
            </a:lvl9pPr>
          </a:lstStyle>
          <a:p>
            <a:pPr lvl="0"/>
            <a:r>
              <a:rPr lang="fi-FI"/>
              <a:t>Muokkaa tekstin perustyylejä</a:t>
            </a:r>
          </a:p>
        </p:txBody>
      </p:sp>
      <p:sp>
        <p:nvSpPr>
          <p:cNvPr id="6" name="Sisällön paikkamerkki 5"/>
          <p:cNvSpPr>
            <a:spLocks noGrp="1"/>
          </p:cNvSpPr>
          <p:nvPr>
            <p:ph sz="quarter" idx="4"/>
          </p:nvPr>
        </p:nvSpPr>
        <p:spPr>
          <a:xfrm>
            <a:off x="6324600" y="2509937"/>
            <a:ext cx="4800600" cy="3662263"/>
          </a:xfrm>
        </p:spPr>
        <p:txBody>
          <a:bodyPr/>
          <a:lstStyle>
            <a:lvl1pPr latinLnBrk="0">
              <a:defRPr lang="fi-FI" sz="2400"/>
            </a:lvl1pPr>
            <a:lvl2pPr latinLnBrk="0">
              <a:defRPr lang="fi-FI" sz="2000"/>
            </a:lvl2pPr>
            <a:lvl3pPr latinLnBrk="0">
              <a:defRPr lang="fi-FI" sz="1800"/>
            </a:lvl3pPr>
            <a:lvl4pPr latinLnBrk="0">
              <a:defRPr lang="fi-FI" sz="1600"/>
            </a:lvl4pPr>
            <a:lvl5pPr latinLnBrk="0">
              <a:defRPr lang="fi-FI" sz="1600"/>
            </a:lvl5pPr>
            <a:lvl6pPr latinLnBrk="0">
              <a:defRPr lang="fi-FI" sz="1600"/>
            </a:lvl6pPr>
            <a:lvl7pPr latinLnBrk="0">
              <a:defRPr lang="fi-FI" sz="1600"/>
            </a:lvl7pPr>
            <a:lvl8pPr latinLnBrk="0">
              <a:defRPr lang="fi-FI" sz="1600"/>
            </a:lvl8pPr>
            <a:lvl9pPr latinLnBrk="0">
              <a:defRPr lang="fi-FI" sz="16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6FD24F51-3435-4A71-85B9-68716067F4B3}" type="datetime1">
              <a:rPr lang="fi-FI" smtClean="0"/>
              <a:t>19.4.2016</a:t>
            </a:fld>
            <a:endParaRPr lang="fi-FI"/>
          </a:p>
        </p:txBody>
      </p:sp>
      <p:sp>
        <p:nvSpPr>
          <p:cNvPr id="8" name="Alatunnisteen paikkamerkki 7"/>
          <p:cNvSpPr>
            <a:spLocks noGrp="1"/>
          </p:cNvSpPr>
          <p:nvPr>
            <p:ph type="ftr" sz="quarter" idx="11"/>
          </p:nvPr>
        </p:nvSpPr>
        <p:spPr/>
        <p:txBody>
          <a:bodyPr/>
          <a:lstStyle/>
          <a:p>
            <a:r>
              <a:rPr lang="fi-FI"/>
              <a:t>HH/2016</a:t>
            </a:r>
          </a:p>
        </p:txBody>
      </p:sp>
      <p:sp>
        <p:nvSpPr>
          <p:cNvPr id="9" name="Dian numeron paikkamerkki 8"/>
          <p:cNvSpPr>
            <a:spLocks noGrp="1"/>
          </p:cNvSpPr>
          <p:nvPr>
            <p:ph type="sldNum" sz="quarter" idx="12"/>
          </p:nvPr>
        </p:nvSpPr>
        <p:spPr/>
        <p:txBody>
          <a:bodyPr/>
          <a:lstStyle/>
          <a:p>
            <a:fld id="{E31375A4-56A4-47D6-9801-1991572033F7}" type="slidenum">
              <a:t>‹#›</a:t>
            </a:fld>
            <a:endParaRPr lang="fi-FI"/>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2C92CE26-E66A-48D8-BFF6-D2FA75E33A30}" type="datetime1">
              <a:rPr lang="fi-FI" smtClean="0"/>
              <a:t>19.4.2016</a:t>
            </a:fld>
            <a:endParaRPr lang="fi-FI"/>
          </a:p>
        </p:txBody>
      </p:sp>
      <p:sp>
        <p:nvSpPr>
          <p:cNvPr id="4" name="Alatunnisteen paikkamerkki 3"/>
          <p:cNvSpPr>
            <a:spLocks noGrp="1"/>
          </p:cNvSpPr>
          <p:nvPr>
            <p:ph type="ftr" sz="quarter" idx="11"/>
          </p:nvPr>
        </p:nvSpPr>
        <p:spPr/>
        <p:txBody>
          <a:bodyPr/>
          <a:lstStyle/>
          <a:p>
            <a:r>
              <a:rPr lang="fi-FI"/>
              <a:t>HH/2016</a:t>
            </a:r>
          </a:p>
        </p:txBody>
      </p:sp>
      <p:sp>
        <p:nvSpPr>
          <p:cNvPr id="5" name="Dian numeron paikkamerkki 4"/>
          <p:cNvSpPr>
            <a:spLocks noGrp="1"/>
          </p:cNvSpPr>
          <p:nvPr>
            <p:ph type="sldNum" sz="quarter" idx="12"/>
          </p:nvPr>
        </p:nvSpPr>
        <p:spPr/>
        <p:txBody>
          <a:bodyPr/>
          <a:lstStyle/>
          <a:p>
            <a:fld id="{E31375A4-56A4-47D6-9801-1991572033F7}" type="slidenum">
              <a:t>‹#›</a:t>
            </a:fld>
            <a:endParaRPr lang="fi-FI"/>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079990A-8464-48F5-AB08-8031871D13B8}" type="datetime1">
              <a:rPr lang="fi-FI" smtClean="0"/>
              <a:t>19.4.2016</a:t>
            </a:fld>
            <a:endParaRPr lang="fi-FI"/>
          </a:p>
        </p:txBody>
      </p:sp>
      <p:sp>
        <p:nvSpPr>
          <p:cNvPr id="3" name="Alatunnisteen paikkamerkki 2"/>
          <p:cNvSpPr>
            <a:spLocks noGrp="1"/>
          </p:cNvSpPr>
          <p:nvPr>
            <p:ph type="ftr" sz="quarter" idx="11"/>
          </p:nvPr>
        </p:nvSpPr>
        <p:spPr/>
        <p:txBody>
          <a:bodyPr/>
          <a:lstStyle/>
          <a:p>
            <a:r>
              <a:rPr lang="fi-FI"/>
              <a:t>HH/2016</a:t>
            </a:r>
          </a:p>
        </p:txBody>
      </p:sp>
      <p:sp>
        <p:nvSpPr>
          <p:cNvPr id="4" name="Dian numeron paikkamerkki 3"/>
          <p:cNvSpPr>
            <a:spLocks noGrp="1"/>
          </p:cNvSpPr>
          <p:nvPr>
            <p:ph type="sldNum" sz="quarter" idx="12"/>
          </p:nvPr>
        </p:nvSpPr>
        <p:spPr/>
        <p:txBody>
          <a:bodyPr/>
          <a:lstStyle/>
          <a:p>
            <a:fld id="{E31375A4-56A4-47D6-9801-1991572033F7}" type="slidenum">
              <a:t>‹#›</a:t>
            </a:fld>
            <a:endParaRPr lang="fi-FI"/>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isältö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6842760" y="3090672"/>
            <a:ext cx="4663440" cy="1828800"/>
          </a:xfrm>
        </p:spPr>
        <p:txBody>
          <a:bodyPr anchor="b">
            <a:normAutofit/>
          </a:bodyPr>
          <a:lstStyle>
            <a:lvl1pPr latinLnBrk="0">
              <a:defRPr lang="fi-FI" sz="3600"/>
            </a:lvl1pPr>
          </a:lstStyle>
          <a:p>
            <a:r>
              <a:rPr lang="fi-FI"/>
              <a:t>Muokkaa perustyyl. napsautt.</a:t>
            </a:r>
          </a:p>
        </p:txBody>
      </p:sp>
      <p:sp>
        <p:nvSpPr>
          <p:cNvPr id="3" name="Sisällön paikkamerkki 2"/>
          <p:cNvSpPr>
            <a:spLocks noGrp="1"/>
          </p:cNvSpPr>
          <p:nvPr>
            <p:ph idx="1"/>
          </p:nvPr>
        </p:nvSpPr>
        <p:spPr>
          <a:xfrm>
            <a:off x="685799" y="457200"/>
            <a:ext cx="5410201" cy="5715000"/>
          </a:xfrm>
        </p:spPr>
        <p:txBody>
          <a:bodyPr>
            <a:normAutofit/>
          </a:bodyPr>
          <a:lstStyle>
            <a:lvl1pPr latinLnBrk="0">
              <a:defRPr lang="fi-FI" sz="2400"/>
            </a:lvl1pPr>
            <a:lvl2pPr latinLnBrk="0">
              <a:defRPr lang="fi-FI" sz="2000"/>
            </a:lvl2pPr>
            <a:lvl3pPr latinLnBrk="0">
              <a:defRPr lang="fi-FI" sz="1800"/>
            </a:lvl3pPr>
            <a:lvl4pPr latinLnBrk="0">
              <a:defRPr lang="fi-FI" sz="1600"/>
            </a:lvl4pPr>
            <a:lvl5pPr latinLnBrk="0">
              <a:defRPr lang="fi-FI" sz="1600"/>
            </a:lvl5pPr>
            <a:lvl6pPr latinLnBrk="0">
              <a:defRPr lang="fi-FI" sz="2000"/>
            </a:lvl6pPr>
            <a:lvl7pPr latinLnBrk="0">
              <a:defRPr lang="fi-FI" sz="2000"/>
            </a:lvl7pPr>
            <a:lvl8pPr latinLnBrk="0">
              <a:defRPr lang="fi-FI" sz="2000"/>
            </a:lvl8pPr>
            <a:lvl9pPr latinLnBrk="0">
              <a:defRPr lang="fi-FI"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842760" y="4983480"/>
            <a:ext cx="4663440" cy="1188720"/>
          </a:xfrm>
        </p:spPr>
        <p:txBody>
          <a:bodyPr>
            <a:normAutofit/>
          </a:bodyPr>
          <a:lstStyle>
            <a:lvl1pPr marL="0" indent="0" latinLnBrk="0">
              <a:spcBef>
                <a:spcPts val="1200"/>
              </a:spcBef>
              <a:buNone/>
              <a:defRPr lang="fi-FI" sz="1800"/>
            </a:lvl1pPr>
            <a:lvl2pPr marL="457200" indent="0" latinLnBrk="0">
              <a:buNone/>
              <a:defRPr lang="fi-FI" sz="1400"/>
            </a:lvl2pPr>
            <a:lvl3pPr marL="914400" indent="0" latinLnBrk="0">
              <a:buNone/>
              <a:defRPr lang="fi-FI" sz="1200"/>
            </a:lvl3pPr>
            <a:lvl4pPr marL="1371600" indent="0" latinLnBrk="0">
              <a:buNone/>
              <a:defRPr lang="fi-FI" sz="1000"/>
            </a:lvl4pPr>
            <a:lvl5pPr marL="1828800" indent="0" latinLnBrk="0">
              <a:buNone/>
              <a:defRPr lang="fi-FI" sz="1000"/>
            </a:lvl5pPr>
            <a:lvl6pPr marL="2286000" indent="0" latinLnBrk="0">
              <a:buNone/>
              <a:defRPr lang="fi-FI" sz="1000"/>
            </a:lvl6pPr>
            <a:lvl7pPr marL="2743200" indent="0" latinLnBrk="0">
              <a:buNone/>
              <a:defRPr lang="fi-FI" sz="1000"/>
            </a:lvl7pPr>
            <a:lvl8pPr marL="3200400" indent="0" latinLnBrk="0">
              <a:buNone/>
              <a:defRPr lang="fi-FI" sz="1000"/>
            </a:lvl8pPr>
            <a:lvl9pPr marL="3657600" indent="0" latinLnBrk="0">
              <a:buNone/>
              <a:defRPr lang="fi-FI"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52751693-8971-4268-A0C9-ECDCF1754956}" type="datetime1">
              <a:rPr lang="fi-FI" smtClean="0"/>
              <a:t>19.4.2016</a:t>
            </a:fld>
            <a:endParaRPr lang="fi-FI"/>
          </a:p>
        </p:txBody>
      </p:sp>
      <p:sp>
        <p:nvSpPr>
          <p:cNvPr id="6" name="Alatunnisteen paikkamerkki 5"/>
          <p:cNvSpPr>
            <a:spLocks noGrp="1"/>
          </p:cNvSpPr>
          <p:nvPr>
            <p:ph type="ftr" sz="quarter" idx="11"/>
          </p:nvPr>
        </p:nvSpPr>
        <p:spPr/>
        <p:txBody>
          <a:bodyPr/>
          <a:lstStyle/>
          <a:p>
            <a:r>
              <a:rPr lang="fi-FI"/>
              <a:t>HH/2016</a:t>
            </a:r>
          </a:p>
        </p:txBody>
      </p:sp>
      <p:sp>
        <p:nvSpPr>
          <p:cNvPr id="7" name="Dian numeron paikkamerkki 6"/>
          <p:cNvSpPr>
            <a:spLocks noGrp="1"/>
          </p:cNvSpPr>
          <p:nvPr>
            <p:ph type="sldNum" sz="quarter" idx="12"/>
          </p:nvPr>
        </p:nvSpPr>
        <p:spPr/>
        <p:txBody>
          <a:bodyPr/>
          <a:lstStyle/>
          <a:p>
            <a:fld id="{E31375A4-56A4-47D6-9801-1991572033F7}" type="slidenum">
              <a:t>‹#›</a:t>
            </a:fld>
            <a:endParaRPr lang="fi-FI"/>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2" name="Otsikko 1"/>
          <p:cNvSpPr>
            <a:spLocks noGrp="1"/>
          </p:cNvSpPr>
          <p:nvPr>
            <p:ph type="title"/>
          </p:nvPr>
        </p:nvSpPr>
        <p:spPr>
          <a:xfrm>
            <a:off x="6842760" y="3093099"/>
            <a:ext cx="4663440" cy="1828800"/>
          </a:xfrm>
        </p:spPr>
        <p:txBody>
          <a:bodyPr anchor="b">
            <a:normAutofit/>
          </a:bodyPr>
          <a:lstStyle>
            <a:lvl1pPr latinLnBrk="0">
              <a:defRPr lang="fi-FI" sz="3600"/>
            </a:lvl1pPr>
          </a:lstStyle>
          <a:p>
            <a:r>
              <a:rPr lang="fi-FI"/>
              <a:t>Muokkaa perustyyl. napsautt.</a:t>
            </a:r>
          </a:p>
        </p:txBody>
      </p:sp>
      <p:sp>
        <p:nvSpPr>
          <p:cNvPr id="3" name="Kuvan paikkamerkki 2"/>
          <p:cNvSpPr>
            <a:spLocks noGrp="1"/>
          </p:cNvSpPr>
          <p:nvPr>
            <p:ph type="pic" idx="1"/>
          </p:nvPr>
        </p:nvSpPr>
        <p:spPr>
          <a:xfrm>
            <a:off x="0" y="0"/>
            <a:ext cx="6096000" cy="6858000"/>
          </a:xfrm>
        </p:spPr>
        <p:txBody>
          <a:bodyPr tIns="457200">
            <a:normAutofit/>
          </a:bodyPr>
          <a:lstStyle>
            <a:lvl1pPr marL="0" indent="0" algn="ctr" latinLnBrk="0">
              <a:buNone/>
              <a:defRPr lang="fi-FI" sz="2400"/>
            </a:lvl1pPr>
            <a:lvl2pPr marL="457200" indent="0" latinLnBrk="0">
              <a:buNone/>
              <a:defRPr lang="fi-FI" sz="2800"/>
            </a:lvl2pPr>
            <a:lvl3pPr marL="914400" indent="0" latinLnBrk="0">
              <a:buNone/>
              <a:defRPr lang="fi-FI" sz="2400"/>
            </a:lvl3pPr>
            <a:lvl4pPr marL="1371600" indent="0" latinLnBrk="0">
              <a:buNone/>
              <a:defRPr lang="fi-FI" sz="2000"/>
            </a:lvl4pPr>
            <a:lvl5pPr marL="1828800" indent="0" latinLnBrk="0">
              <a:buNone/>
              <a:defRPr lang="fi-FI" sz="2000"/>
            </a:lvl5pPr>
            <a:lvl6pPr marL="2286000" indent="0" latinLnBrk="0">
              <a:buNone/>
              <a:defRPr lang="fi-FI" sz="2000"/>
            </a:lvl6pPr>
            <a:lvl7pPr marL="2743200" indent="0" latinLnBrk="0">
              <a:buNone/>
              <a:defRPr lang="fi-FI" sz="2000"/>
            </a:lvl7pPr>
            <a:lvl8pPr marL="3200400" indent="0" latinLnBrk="0">
              <a:buNone/>
              <a:defRPr lang="fi-FI" sz="2000"/>
            </a:lvl8pPr>
            <a:lvl9pPr marL="3657600" indent="0" latinLnBrk="0">
              <a:buNone/>
              <a:defRPr lang="fi-FI" sz="2000"/>
            </a:lvl9pPr>
          </a:lstStyle>
          <a:p>
            <a:r>
              <a:rPr lang="fi-FI"/>
              <a:t>Lisää kuva napsauttamalla kuvaketta</a:t>
            </a:r>
          </a:p>
        </p:txBody>
      </p:sp>
      <p:sp>
        <p:nvSpPr>
          <p:cNvPr id="4" name="Tekstin paikkamerkki 3"/>
          <p:cNvSpPr>
            <a:spLocks noGrp="1"/>
          </p:cNvSpPr>
          <p:nvPr>
            <p:ph type="body" sz="half" idx="2"/>
          </p:nvPr>
        </p:nvSpPr>
        <p:spPr>
          <a:xfrm>
            <a:off x="6842760" y="4983480"/>
            <a:ext cx="4663440" cy="1188720"/>
          </a:xfrm>
        </p:spPr>
        <p:txBody>
          <a:bodyPr>
            <a:normAutofit/>
          </a:bodyPr>
          <a:lstStyle>
            <a:lvl1pPr marL="0" indent="0" latinLnBrk="0">
              <a:spcBef>
                <a:spcPts val="1200"/>
              </a:spcBef>
              <a:buNone/>
              <a:defRPr lang="fi-FI" sz="1800"/>
            </a:lvl1pPr>
            <a:lvl2pPr marL="457200" indent="0" latinLnBrk="0">
              <a:buNone/>
              <a:defRPr lang="fi-FI" sz="1400"/>
            </a:lvl2pPr>
            <a:lvl3pPr marL="914400" indent="0" latinLnBrk="0">
              <a:buNone/>
              <a:defRPr lang="fi-FI" sz="1200"/>
            </a:lvl3pPr>
            <a:lvl4pPr marL="1371600" indent="0" latinLnBrk="0">
              <a:buNone/>
              <a:defRPr lang="fi-FI" sz="1000"/>
            </a:lvl4pPr>
            <a:lvl5pPr marL="1828800" indent="0" latinLnBrk="0">
              <a:buNone/>
              <a:defRPr lang="fi-FI" sz="1000"/>
            </a:lvl5pPr>
            <a:lvl6pPr marL="2286000" indent="0" latinLnBrk="0">
              <a:buNone/>
              <a:defRPr lang="fi-FI" sz="1000"/>
            </a:lvl6pPr>
            <a:lvl7pPr marL="2743200" indent="0" latinLnBrk="0">
              <a:buNone/>
              <a:defRPr lang="fi-FI" sz="1000"/>
            </a:lvl7pPr>
            <a:lvl8pPr marL="3200400" indent="0" latinLnBrk="0">
              <a:buNone/>
              <a:defRPr lang="fi-FI" sz="1000"/>
            </a:lvl8pPr>
            <a:lvl9pPr marL="3657600" indent="0" latinLnBrk="0">
              <a:buNone/>
              <a:defRPr lang="fi-FI" sz="1000"/>
            </a:lvl9pPr>
          </a:lstStyle>
          <a:p>
            <a:pPr lvl="0"/>
            <a:r>
              <a:rPr lang="fi-FI"/>
              <a:t>Muokkaa tekstin perustyylejä</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fi-FI"/>
              <a:t>Muokkaa otsikon perustyyliä napsauttamalla</a:t>
            </a:r>
          </a:p>
        </p:txBody>
      </p:sp>
      <p:sp>
        <p:nvSpPr>
          <p:cNvPr id="3" name="Tekstin paikkamerkki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latinLnBrk="0">
              <a:defRPr lang="fi-FI" sz="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EBC07D7F-757B-43F7-9558-CA2AA21DC4F8}" type="datetime1">
              <a:rPr lang="fi-FI" smtClean="0"/>
              <a:t>19.4.2016</a:t>
            </a:fld>
            <a:endParaRPr lang="fi-FI"/>
          </a:p>
        </p:txBody>
      </p:sp>
      <p:sp>
        <p:nvSpPr>
          <p:cNvPr id="5" name="Alatunnisteen paikkamerkki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latinLnBrk="0">
              <a:defRPr lang="fi-FI" sz="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r>
              <a:rPr lang="fi-FI"/>
              <a:t>HH/2016</a:t>
            </a:r>
          </a:p>
        </p:txBody>
      </p:sp>
      <p:sp>
        <p:nvSpPr>
          <p:cNvPr id="6" name="Dian numeron paikkamerkki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latinLnBrk="0">
              <a:defRPr lang="fi-FI" sz="8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E31375A4-56A4-47D6-9801-1991572033F7}" type="slidenum">
              <a:rPr lang="fi-FI" smtClean="0"/>
              <a:pPr/>
              <a:t>‹#›</a:t>
            </a:fld>
            <a:endParaRPr lang="fi-FI"/>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fi-FI" sz="3600"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lang="fi-FI"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lang="fi-FI"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lang="fi-FI"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lang="fi-FI"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lang="fi-FI"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lang="fi-FI"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lang="fi-FI"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lang="fi-FI"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lang="fi-FI" sz="1400" kern="1200">
          <a:solidFill>
            <a:schemeClr val="tx1"/>
          </a:solidFill>
          <a:latin typeface="+mn-lt"/>
          <a:ea typeface="+mn-ea"/>
          <a:cs typeface="+mn-cs"/>
        </a:defRPr>
      </a:lvl9pPr>
    </p:bodyStyle>
    <p:otherStyle>
      <a:defPPr>
        <a:defRPr lang="fi-FI"/>
      </a:defPPr>
      <a:lvl1pPr marL="0" algn="l" defTabSz="914400" rtl="0" eaLnBrk="1" latinLnBrk="0" hangingPunct="1">
        <a:defRPr lang="fi-FI" sz="1800" kern="1200">
          <a:solidFill>
            <a:schemeClr val="tx1"/>
          </a:solidFill>
          <a:latin typeface="+mn-lt"/>
          <a:ea typeface="+mn-ea"/>
          <a:cs typeface="+mn-cs"/>
        </a:defRPr>
      </a:lvl1pPr>
      <a:lvl2pPr marL="457200" algn="l" defTabSz="914400" rtl="0" eaLnBrk="1" latinLnBrk="0" hangingPunct="1">
        <a:defRPr lang="fi-FI" sz="1800" kern="1200">
          <a:solidFill>
            <a:schemeClr val="tx1"/>
          </a:solidFill>
          <a:latin typeface="+mn-lt"/>
          <a:ea typeface="+mn-ea"/>
          <a:cs typeface="+mn-cs"/>
        </a:defRPr>
      </a:lvl2pPr>
      <a:lvl3pPr marL="914400" algn="l" defTabSz="914400" rtl="0" eaLnBrk="1" latinLnBrk="0" hangingPunct="1">
        <a:defRPr lang="fi-FI" sz="1800" kern="1200">
          <a:solidFill>
            <a:schemeClr val="tx1"/>
          </a:solidFill>
          <a:latin typeface="+mn-lt"/>
          <a:ea typeface="+mn-ea"/>
          <a:cs typeface="+mn-cs"/>
        </a:defRPr>
      </a:lvl3pPr>
      <a:lvl4pPr marL="1371600" algn="l" defTabSz="914400" rtl="0" eaLnBrk="1" latinLnBrk="0" hangingPunct="1">
        <a:defRPr lang="fi-FI" sz="1800" kern="1200">
          <a:solidFill>
            <a:schemeClr val="tx1"/>
          </a:solidFill>
          <a:latin typeface="+mn-lt"/>
          <a:ea typeface="+mn-ea"/>
          <a:cs typeface="+mn-cs"/>
        </a:defRPr>
      </a:lvl4pPr>
      <a:lvl5pPr marL="1828800" algn="l" defTabSz="914400" rtl="0" eaLnBrk="1" latinLnBrk="0" hangingPunct="1">
        <a:defRPr lang="fi-FI" sz="1800" kern="1200">
          <a:solidFill>
            <a:schemeClr val="tx1"/>
          </a:solidFill>
          <a:latin typeface="+mn-lt"/>
          <a:ea typeface="+mn-ea"/>
          <a:cs typeface="+mn-cs"/>
        </a:defRPr>
      </a:lvl5pPr>
      <a:lvl6pPr marL="2286000" algn="l" defTabSz="914400" rtl="0" eaLnBrk="1" latinLnBrk="0" hangingPunct="1">
        <a:defRPr lang="fi-FI" sz="1800" kern="1200">
          <a:solidFill>
            <a:schemeClr val="tx1"/>
          </a:solidFill>
          <a:latin typeface="+mn-lt"/>
          <a:ea typeface="+mn-ea"/>
          <a:cs typeface="+mn-cs"/>
        </a:defRPr>
      </a:lvl6pPr>
      <a:lvl7pPr marL="2743200" algn="l" defTabSz="914400" rtl="0" eaLnBrk="1" latinLnBrk="0" hangingPunct="1">
        <a:defRPr lang="fi-FI" sz="1800" kern="1200">
          <a:solidFill>
            <a:schemeClr val="tx1"/>
          </a:solidFill>
          <a:latin typeface="+mn-lt"/>
          <a:ea typeface="+mn-ea"/>
          <a:cs typeface="+mn-cs"/>
        </a:defRPr>
      </a:lvl7pPr>
      <a:lvl8pPr marL="3200400" algn="l" defTabSz="914400" rtl="0" eaLnBrk="1" latinLnBrk="0" hangingPunct="1">
        <a:defRPr lang="fi-FI" sz="1800" kern="1200">
          <a:solidFill>
            <a:schemeClr val="tx1"/>
          </a:solidFill>
          <a:latin typeface="+mn-lt"/>
          <a:ea typeface="+mn-ea"/>
          <a:cs typeface="+mn-cs"/>
        </a:defRPr>
      </a:lvl8pPr>
      <a:lvl9pPr marL="3657600" algn="l" defTabSz="914400" rtl="0" eaLnBrk="1" latinLnBrk="0" hangingPunct="1">
        <a:defRPr lang="fi-FI"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377687" y="3635834"/>
            <a:ext cx="8686800" cy="1464906"/>
          </a:xfrm>
        </p:spPr>
        <p:txBody>
          <a:bodyPr/>
          <a:lstStyle/>
          <a:p>
            <a:r>
              <a:rPr lang="fi-FI" dirty="0"/>
              <a:t>Kuoleman läpi kantava toivo</a:t>
            </a:r>
          </a:p>
        </p:txBody>
      </p:sp>
      <p:sp>
        <p:nvSpPr>
          <p:cNvPr id="3" name="Alaotsikko 2"/>
          <p:cNvSpPr>
            <a:spLocks noGrp="1"/>
          </p:cNvSpPr>
          <p:nvPr>
            <p:ph type="subTitle" idx="1"/>
          </p:nvPr>
        </p:nvSpPr>
        <p:spPr>
          <a:xfrm>
            <a:off x="377687" y="5360734"/>
            <a:ext cx="8686800" cy="440405"/>
          </a:xfrm>
        </p:spPr>
        <p:txBody>
          <a:bodyPr>
            <a:noAutofit/>
          </a:bodyPr>
          <a:lstStyle/>
          <a:p>
            <a:pPr>
              <a:lnSpc>
                <a:spcPct val="120000"/>
              </a:lnSpc>
            </a:pPr>
            <a:r>
              <a:rPr lang="fi-FI" sz="1600" dirty="0"/>
              <a:t>Surukonferenssi 2016</a:t>
            </a:r>
          </a:p>
          <a:p>
            <a:pPr>
              <a:lnSpc>
                <a:spcPct val="120000"/>
              </a:lnSpc>
            </a:pPr>
            <a:r>
              <a:rPr lang="fi-FI" sz="1600" dirty="0"/>
              <a:t>21.-22-4-2016, Tampere</a:t>
            </a:r>
          </a:p>
          <a:p>
            <a:pPr>
              <a:lnSpc>
                <a:spcPct val="120000"/>
              </a:lnSpc>
            </a:pPr>
            <a:r>
              <a:rPr lang="fi-FI" sz="1600" dirty="0"/>
              <a:t>Hanna Hävölä, </a:t>
            </a:r>
            <a:r>
              <a:rPr lang="fi-FI" sz="1600" dirty="0" err="1"/>
              <a:t>TtM</a:t>
            </a:r>
            <a:r>
              <a:rPr lang="fi-FI" sz="1600" dirty="0"/>
              <a:t>, sh, saattohoidon kouluttaja</a:t>
            </a: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921026" y="1785868"/>
            <a:ext cx="10439218" cy="4351338"/>
          </a:xfrm>
        </p:spPr>
        <p:txBody>
          <a:bodyPr>
            <a:normAutofit/>
          </a:bodyPr>
          <a:lstStyle/>
          <a:p>
            <a:r>
              <a:rPr lang="fi-FI" sz="1800" b="1" i="1" dirty="0"/>
              <a:t>Toiveiden ristiriitaisuuden hyväksyminen</a:t>
            </a:r>
          </a:p>
          <a:p>
            <a:pPr lvl="1"/>
            <a:r>
              <a:rPr lang="fi-FI" sz="1800" dirty="0"/>
              <a:t>Parantumiseen liittyvät toiveet</a:t>
            </a:r>
          </a:p>
          <a:p>
            <a:pPr marL="731520" lvl="2" indent="0">
              <a:buNone/>
            </a:pPr>
            <a:r>
              <a:rPr lang="fi-FI" sz="1500" i="1" dirty="0"/>
              <a:t>	”Se on jännä juttu, että vaikka tavallaan järjen tasolla sen tiedostaa… Niin ettei enää… niin silti joku </a:t>
            </a:r>
            <a:r>
              <a:rPr lang="fi-FI" sz="1500" i="1" dirty="0" err="1"/>
              <a:t>semmonen</a:t>
            </a:r>
            <a:r>
              <a:rPr lang="fi-FI" sz="1500" i="1" dirty="0"/>
              <a:t> siellä saattaa olla kuitenkin tavallaan myöskin </a:t>
            </a:r>
            <a:r>
              <a:rPr lang="fi-FI" sz="1500" i="1" dirty="0" err="1"/>
              <a:t>sillait</a:t>
            </a:r>
            <a:r>
              <a:rPr lang="fi-FI" sz="1500" i="1" dirty="0"/>
              <a:t>… sen ehkä parantumisen tai sen elämän jatkumisen…” (Potilas 1)</a:t>
            </a:r>
            <a:endParaRPr lang="fi-FI" dirty="0"/>
          </a:p>
          <a:p>
            <a:pPr lvl="1"/>
            <a:r>
              <a:rPr lang="fi-FI" sz="1800" dirty="0"/>
              <a:t>Realismin rajaamat toiveet</a:t>
            </a:r>
          </a:p>
          <a:p>
            <a:pPr lvl="2"/>
            <a:r>
              <a:rPr lang="fi-FI" sz="1600" dirty="0"/>
              <a:t>Suhteessa aikaan, omiin voimavaroihin</a:t>
            </a:r>
            <a:endParaRPr lang="fi-FI" dirty="0"/>
          </a:p>
          <a:p>
            <a:pPr lvl="1"/>
            <a:r>
              <a:rPr lang="fi-FI" sz="1800" dirty="0"/>
              <a:t>Haavetoiveet</a:t>
            </a:r>
          </a:p>
          <a:p>
            <a:pPr marL="868680" lvl="3" indent="0">
              <a:buNone/>
            </a:pPr>
            <a:r>
              <a:rPr lang="fi-FI" sz="1500" i="1" dirty="0"/>
              <a:t>	”Ihmisethän pitää epärealistisia toiveita tietäen, että ne on epärealistisia, </a:t>
            </a:r>
            <a:r>
              <a:rPr lang="fi-FI" sz="1500" i="1" dirty="0" err="1"/>
              <a:t>jollon</a:t>
            </a:r>
            <a:r>
              <a:rPr lang="fi-FI" sz="1500" i="1" dirty="0"/>
              <a:t> se on vähän eri asia kun se, että </a:t>
            </a:r>
            <a:r>
              <a:rPr lang="fi-FI" sz="1500" i="1" dirty="0" err="1"/>
              <a:t>sä</a:t>
            </a:r>
            <a:r>
              <a:rPr lang="fi-FI" sz="1500" i="1" dirty="0"/>
              <a:t> et tiedä </a:t>
            </a:r>
            <a:r>
              <a:rPr lang="fi-FI" sz="1500" i="1" dirty="0" err="1"/>
              <a:t>mis</a:t>
            </a:r>
            <a:r>
              <a:rPr lang="fi-FI" sz="1500" i="1" dirty="0"/>
              <a:t> mennään. Et niitä, niitä niin kun </a:t>
            </a:r>
            <a:r>
              <a:rPr lang="fi-FI" sz="1500" i="1" dirty="0" err="1"/>
              <a:t>semmosia</a:t>
            </a:r>
            <a:r>
              <a:rPr lang="fi-FI" sz="1500" i="1" dirty="0"/>
              <a:t> haavetoiveita kannetaan mukana.” (Hoitaja 6)</a:t>
            </a:r>
            <a:endParaRPr lang="fi-FI" sz="1500" dirty="0"/>
          </a:p>
          <a:p>
            <a:endParaRPr lang="fi-FI" dirty="0"/>
          </a:p>
          <a:p>
            <a:endParaRPr lang="fi-FI" dirty="0"/>
          </a:p>
        </p:txBody>
      </p:sp>
      <p:sp>
        <p:nvSpPr>
          <p:cNvPr id="3" name="Otsikko 2"/>
          <p:cNvSpPr>
            <a:spLocks noGrp="1"/>
          </p:cNvSpPr>
          <p:nvPr>
            <p:ph type="title"/>
          </p:nvPr>
        </p:nvSpPr>
        <p:spPr>
          <a:xfrm>
            <a:off x="921026" y="0"/>
            <a:ext cx="10058400" cy="1188720"/>
          </a:xfrm>
        </p:spPr>
        <p:txBody>
          <a:bodyPr/>
          <a:lstStyle/>
          <a:p>
            <a:r>
              <a:rPr lang="fi-FI" dirty="0"/>
              <a:t>Potilaan toiveet</a:t>
            </a:r>
          </a:p>
        </p:txBody>
      </p:sp>
    </p:spTree>
    <p:extLst>
      <p:ext uri="{BB962C8B-B14F-4D97-AF65-F5344CB8AC3E}">
        <p14:creationId xmlns:p14="http://schemas.microsoft.com/office/powerpoint/2010/main" val="2723061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lnSpcReduction="10000"/>
          </a:bodyPr>
          <a:lstStyle/>
          <a:p>
            <a:r>
              <a:rPr lang="fi-FI" b="1" i="1" dirty="0"/>
              <a:t>Monimuotoinen toivo</a:t>
            </a:r>
          </a:p>
          <a:p>
            <a:pPr lvl="1"/>
            <a:r>
              <a:rPr lang="fi-FI" dirty="0"/>
              <a:t>Toivon pienet muruset ja ilon hippuset</a:t>
            </a:r>
          </a:p>
          <a:p>
            <a:pPr lvl="1"/>
            <a:r>
              <a:rPr lang="fi-FI" dirty="0"/>
              <a:t>Toivon jatkuva eläminen toivon, epätoivon ja toivottomuuden akselilla</a:t>
            </a:r>
          </a:p>
          <a:p>
            <a:pPr marL="457200" lvl="1" indent="0">
              <a:buNone/>
            </a:pPr>
            <a:r>
              <a:rPr lang="fi-FI" i="1" dirty="0"/>
              <a:t>	</a:t>
            </a:r>
            <a:r>
              <a:rPr lang="fi-FI" sz="1600" i="1" dirty="0"/>
              <a:t>”Ja </a:t>
            </a:r>
            <a:r>
              <a:rPr lang="fi-FI" sz="1600" i="1" dirty="0" err="1"/>
              <a:t>tulis</a:t>
            </a:r>
            <a:r>
              <a:rPr lang="fi-FI" sz="1600" i="1" dirty="0"/>
              <a:t> tätä toivoo sitten tai edes </a:t>
            </a:r>
            <a:r>
              <a:rPr lang="fi-FI" sz="1600" i="1" dirty="0" err="1"/>
              <a:t>epätoivoo</a:t>
            </a:r>
            <a:r>
              <a:rPr lang="fi-FI" sz="1600" i="1" dirty="0"/>
              <a:t>, ettei  </a:t>
            </a:r>
            <a:r>
              <a:rPr lang="fi-FI" sz="1600" i="1" dirty="0" err="1"/>
              <a:t>oo</a:t>
            </a:r>
            <a:r>
              <a:rPr lang="fi-FI" sz="1600" i="1" dirty="0"/>
              <a:t> ihan toivoton.” (Hoitaja 8)</a:t>
            </a:r>
            <a:endParaRPr lang="fi-FI" sz="1600" dirty="0"/>
          </a:p>
          <a:p>
            <a:pPr lvl="1"/>
            <a:endParaRPr lang="fi-FI" dirty="0"/>
          </a:p>
          <a:p>
            <a:r>
              <a:rPr lang="fi-FI" b="1" i="1" dirty="0" err="1"/>
              <a:t>Läsnäoleva</a:t>
            </a:r>
            <a:r>
              <a:rPr lang="fi-FI" b="1" i="1" dirty="0"/>
              <a:t> toivo </a:t>
            </a:r>
          </a:p>
          <a:p>
            <a:pPr lvl="1"/>
            <a:r>
              <a:rPr lang="fi-FI" dirty="0"/>
              <a:t>Toivo omana sisäisenä voimavarana</a:t>
            </a:r>
          </a:p>
          <a:p>
            <a:pPr lvl="1"/>
            <a:r>
              <a:rPr lang="fi-FI" dirty="0"/>
              <a:t>Aina uudelleen aktivoituva elämän perusmekanismi</a:t>
            </a:r>
          </a:p>
          <a:p>
            <a:pPr lvl="1"/>
            <a:r>
              <a:rPr lang="fi-FI" dirty="0"/>
              <a:t>Tämän päivän eläminen niin hyvin kuin pystyy</a:t>
            </a:r>
          </a:p>
          <a:p>
            <a:pPr marL="457200" lvl="1" indent="0">
              <a:buNone/>
            </a:pPr>
            <a:r>
              <a:rPr lang="fi-FI" sz="1600" i="1" dirty="0"/>
              <a:t>	”Sanotaan nyt näin että kun on toivoa, niin voi elää ihan hyvää elämää.” (Potilas 3)</a:t>
            </a:r>
            <a:endParaRPr lang="fi-FI" sz="1600" dirty="0"/>
          </a:p>
          <a:p>
            <a:pPr lvl="1"/>
            <a:endParaRPr lang="fi-FI" dirty="0"/>
          </a:p>
          <a:p>
            <a:pPr lvl="1"/>
            <a:endParaRPr lang="fi-FI" dirty="0"/>
          </a:p>
          <a:p>
            <a:pPr lvl="1"/>
            <a:endParaRPr lang="fi-FI" dirty="0"/>
          </a:p>
        </p:txBody>
      </p:sp>
      <p:sp>
        <p:nvSpPr>
          <p:cNvPr id="3" name="Otsikko 2"/>
          <p:cNvSpPr>
            <a:spLocks noGrp="1"/>
          </p:cNvSpPr>
          <p:nvPr>
            <p:ph type="title"/>
          </p:nvPr>
        </p:nvSpPr>
        <p:spPr>
          <a:xfrm>
            <a:off x="974035" y="0"/>
            <a:ext cx="10058400" cy="1188720"/>
          </a:xfrm>
        </p:spPr>
        <p:txBody>
          <a:bodyPr/>
          <a:lstStyle/>
          <a:p>
            <a:r>
              <a:rPr lang="fi-FI" dirty="0"/>
              <a:t>Toivon dynaamisuus</a:t>
            </a:r>
          </a:p>
        </p:txBody>
      </p:sp>
    </p:spTree>
    <p:extLst>
      <p:ext uri="{BB962C8B-B14F-4D97-AF65-F5344CB8AC3E}">
        <p14:creationId xmlns:p14="http://schemas.microsoft.com/office/powerpoint/2010/main" val="135307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1066800" y="1865244"/>
            <a:ext cx="10058400" cy="4267200"/>
          </a:xfrm>
        </p:spPr>
        <p:txBody>
          <a:bodyPr>
            <a:normAutofit/>
          </a:bodyPr>
          <a:lstStyle/>
          <a:p>
            <a:r>
              <a:rPr lang="fi-FI" b="1" i="1" dirty="0"/>
              <a:t>Lempeästi kantava toivo</a:t>
            </a:r>
          </a:p>
          <a:p>
            <a:pPr lvl="1"/>
            <a:r>
              <a:rPr lang="fi-FI" dirty="0"/>
              <a:t>Toivon siirtäminen läheisiin</a:t>
            </a:r>
          </a:p>
          <a:p>
            <a:pPr lvl="1"/>
            <a:r>
              <a:rPr lang="fi-FI" dirty="0"/>
              <a:t>Paranemisen toivoon liittyvät asiat </a:t>
            </a:r>
          </a:p>
          <a:p>
            <a:pPr lvl="1"/>
            <a:r>
              <a:rPr lang="fi-FI" dirty="0"/>
              <a:t>Voinnin heikkenemisen kestäminen </a:t>
            </a:r>
          </a:p>
          <a:p>
            <a:pPr lvl="1"/>
            <a:r>
              <a:rPr lang="fi-FI" dirty="0"/>
              <a:t>Toivon merkitys elämän ja kuoleman välisessä odotuksen tilassa</a:t>
            </a:r>
          </a:p>
          <a:p>
            <a:pPr marL="914400" lvl="2" indent="0">
              <a:buNone/>
            </a:pPr>
            <a:r>
              <a:rPr lang="fi-FI" i="1" dirty="0"/>
              <a:t>”Et se ei välttämättä liity siihen et mitä kuoleman jälkeen on, vaan et nimenomaan siihen ennen kuolemaa. Niin kyllä siitä aika moni kysyykin. Ja haluaa tietää ja sitä kautta niin kun sitä omaa toivoansa rakentaa.” (Hoitaja 4)</a:t>
            </a:r>
            <a:endParaRPr lang="fi-FI" dirty="0"/>
          </a:p>
          <a:p>
            <a:pPr lvl="2"/>
            <a:endParaRPr lang="fi-FI" dirty="0"/>
          </a:p>
          <a:p>
            <a:endParaRPr lang="fi-FI" dirty="0"/>
          </a:p>
        </p:txBody>
      </p:sp>
      <p:sp>
        <p:nvSpPr>
          <p:cNvPr id="3" name="Otsikko 2"/>
          <p:cNvSpPr>
            <a:spLocks noGrp="1"/>
          </p:cNvSpPr>
          <p:nvPr>
            <p:ph type="title"/>
          </p:nvPr>
        </p:nvSpPr>
        <p:spPr>
          <a:xfrm>
            <a:off x="1066800" y="0"/>
            <a:ext cx="10058400" cy="1188720"/>
          </a:xfrm>
        </p:spPr>
        <p:txBody>
          <a:bodyPr/>
          <a:lstStyle/>
          <a:p>
            <a:r>
              <a:rPr lang="fi-FI" dirty="0"/>
              <a:t>Toivon dynaamisuus</a:t>
            </a:r>
          </a:p>
        </p:txBody>
      </p:sp>
      <p:pic>
        <p:nvPicPr>
          <p:cNvPr id="6" name="Kuva 5"/>
          <p:cNvPicPr>
            <a:picLocks noChangeAspect="1"/>
          </p:cNvPicPr>
          <p:nvPr/>
        </p:nvPicPr>
        <p:blipFill rotWithShape="1">
          <a:blip r:embed="rId2"/>
          <a:srcRect b="9089"/>
          <a:stretch/>
        </p:blipFill>
        <p:spPr>
          <a:xfrm>
            <a:off x="7759079" y="594360"/>
            <a:ext cx="3906572" cy="2367675"/>
          </a:xfrm>
          <a:prstGeom prst="rect">
            <a:avLst/>
          </a:prstGeom>
          <a:ln>
            <a:noFill/>
          </a:ln>
          <a:effectLst>
            <a:softEdge rad="112500"/>
          </a:effectLst>
        </p:spPr>
      </p:pic>
      <p:sp>
        <p:nvSpPr>
          <p:cNvPr id="7" name="Suorakulmio 6"/>
          <p:cNvSpPr/>
          <p:nvPr/>
        </p:nvSpPr>
        <p:spPr>
          <a:xfrm>
            <a:off x="9730852" y="2123121"/>
            <a:ext cx="1815153" cy="374420"/>
          </a:xfrm>
          <a:prstGeom prst="rect">
            <a:avLst/>
          </a:prstGeom>
          <a:ln>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dirty="0">
                <a:effectLst>
                  <a:outerShdw blurRad="38100" dist="38100" dir="2700000" algn="tl">
                    <a:srgbClr val="000000">
                      <a:alpha val="43137"/>
                    </a:srgbClr>
                  </a:outerShdw>
                </a:effectLst>
              </a:rPr>
              <a:t>HOPE</a:t>
            </a:r>
          </a:p>
        </p:txBody>
      </p:sp>
    </p:spTree>
    <p:extLst>
      <p:ext uri="{BB962C8B-B14F-4D97-AF65-F5344CB8AC3E}">
        <p14:creationId xmlns:p14="http://schemas.microsoft.com/office/powerpoint/2010/main" val="154782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b="1" i="1" dirty="0"/>
              <a:t>Kahlittu toivo </a:t>
            </a:r>
          </a:p>
          <a:p>
            <a:pPr lvl="1"/>
            <a:r>
              <a:rPr lang="fi-FI" dirty="0"/>
              <a:t>Toivon tietoinen kahlitseminen</a:t>
            </a:r>
          </a:p>
          <a:p>
            <a:pPr lvl="2"/>
            <a:r>
              <a:rPr lang="fi-FI" dirty="0"/>
              <a:t>Tietoinen luopuminen omista toiveista</a:t>
            </a:r>
          </a:p>
          <a:p>
            <a:pPr lvl="2"/>
            <a:r>
              <a:rPr lang="fi-FI" dirty="0"/>
              <a:t>Jos toivolla ei ole tulevaisuutta, sitä ei haluta kasvattaa</a:t>
            </a:r>
          </a:p>
          <a:p>
            <a:pPr marL="914400" lvl="2" indent="0">
              <a:buNone/>
            </a:pPr>
            <a:endParaRPr lang="fi-FI" dirty="0"/>
          </a:p>
          <a:p>
            <a:pPr lvl="1"/>
            <a:r>
              <a:rPr lang="fi-FI" dirty="0"/>
              <a:t>Toivon tunnistamisen vaikeus</a:t>
            </a:r>
          </a:p>
          <a:p>
            <a:pPr lvl="2"/>
            <a:r>
              <a:rPr lang="fi-FI" dirty="0"/>
              <a:t>Mitä on toivo</a:t>
            </a:r>
          </a:p>
          <a:p>
            <a:pPr lvl="2"/>
            <a:r>
              <a:rPr lang="fi-FI" dirty="0"/>
              <a:t>Mistä voi löytää toivoa</a:t>
            </a:r>
          </a:p>
          <a:p>
            <a:pPr lvl="2"/>
            <a:r>
              <a:rPr lang="fi-FI" dirty="0"/>
              <a:t>Omien tunteiden ymmärtäminen ja sanoittaminen</a:t>
            </a:r>
          </a:p>
          <a:p>
            <a:endParaRPr lang="fi-FI" dirty="0"/>
          </a:p>
        </p:txBody>
      </p:sp>
      <p:sp>
        <p:nvSpPr>
          <p:cNvPr id="3" name="Otsikko 2"/>
          <p:cNvSpPr>
            <a:spLocks noGrp="1"/>
          </p:cNvSpPr>
          <p:nvPr>
            <p:ph type="title"/>
          </p:nvPr>
        </p:nvSpPr>
        <p:spPr>
          <a:xfrm>
            <a:off x="971265" y="0"/>
            <a:ext cx="10058400" cy="1188720"/>
          </a:xfrm>
        </p:spPr>
        <p:txBody>
          <a:bodyPr/>
          <a:lstStyle/>
          <a:p>
            <a:r>
              <a:rPr lang="fi-FI" dirty="0"/>
              <a:t>Toivon dynaamisuus</a:t>
            </a:r>
          </a:p>
        </p:txBody>
      </p:sp>
    </p:spTree>
    <p:extLst>
      <p:ext uri="{BB962C8B-B14F-4D97-AF65-F5344CB8AC3E}">
        <p14:creationId xmlns:p14="http://schemas.microsoft.com/office/powerpoint/2010/main" val="116192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889379" y="1536511"/>
            <a:ext cx="10834048" cy="4912056"/>
          </a:xfrm>
        </p:spPr>
        <p:txBody>
          <a:bodyPr>
            <a:normAutofit fontScale="32500" lnSpcReduction="20000"/>
          </a:bodyPr>
          <a:lstStyle/>
          <a:p>
            <a:r>
              <a:rPr lang="fi-FI" sz="5500" b="1" i="1" dirty="0"/>
              <a:t>Epätoivon ja toivottomuuden kokemukset</a:t>
            </a:r>
          </a:p>
          <a:p>
            <a:pPr lvl="1"/>
            <a:r>
              <a:rPr lang="fi-FI" sz="5500" dirty="0"/>
              <a:t>Toivon menetys sisäisenä prosessina</a:t>
            </a:r>
          </a:p>
          <a:p>
            <a:pPr marL="594360" lvl="2" indent="0">
              <a:lnSpc>
                <a:spcPct val="120000"/>
              </a:lnSpc>
              <a:buNone/>
            </a:pPr>
            <a:r>
              <a:rPr lang="fi-FI" sz="2700" i="1" dirty="0"/>
              <a:t>	</a:t>
            </a:r>
            <a:r>
              <a:rPr lang="fi-FI" sz="4900" i="1" dirty="0"/>
              <a:t>”Kyllähän se voi olla paljon siis </a:t>
            </a:r>
            <a:r>
              <a:rPr lang="fi-FI" sz="4900" i="1" dirty="0" err="1"/>
              <a:t>tosta</a:t>
            </a:r>
            <a:r>
              <a:rPr lang="fi-FI" sz="4900" i="1" dirty="0"/>
              <a:t> ihmisen omasta psyykestä kiinni. Siis se toivon menetys.”   (Potilas 3)</a:t>
            </a:r>
            <a:endParaRPr lang="fi-FI" sz="4900" dirty="0"/>
          </a:p>
          <a:p>
            <a:pPr marL="320040" lvl="1" indent="0">
              <a:buNone/>
            </a:pPr>
            <a:endParaRPr lang="fi-FI" sz="2900" dirty="0"/>
          </a:p>
          <a:p>
            <a:pPr lvl="1"/>
            <a:r>
              <a:rPr lang="fi-FI" sz="5500" dirty="0"/>
              <a:t>Epätoivon ja toivottomuuden hallinta </a:t>
            </a:r>
          </a:p>
          <a:p>
            <a:pPr marL="320040" lvl="1" indent="0">
              <a:lnSpc>
                <a:spcPct val="120000"/>
              </a:lnSpc>
              <a:buNone/>
            </a:pPr>
            <a:r>
              <a:rPr lang="fi-FI" sz="4000" i="1" dirty="0"/>
              <a:t>	</a:t>
            </a:r>
            <a:r>
              <a:rPr lang="fi-FI" sz="4900" i="1" dirty="0"/>
              <a:t>”</a:t>
            </a:r>
            <a:r>
              <a:rPr lang="fi-FI" sz="4900" i="1" dirty="0" err="1"/>
              <a:t>Mä</a:t>
            </a:r>
            <a:r>
              <a:rPr lang="fi-FI" sz="4900" i="1" dirty="0"/>
              <a:t> luulen et ne toivottomat on enempi niin kun just sen </a:t>
            </a:r>
            <a:r>
              <a:rPr lang="fi-FI" sz="4900" i="1" dirty="0" err="1"/>
              <a:t>kaltasia</a:t>
            </a:r>
            <a:r>
              <a:rPr lang="fi-FI" sz="4900" i="1" dirty="0"/>
              <a:t> ihmisiä, että niihin ei kukaan saa 	kontaktia. Et ne on niin </a:t>
            </a:r>
            <a:r>
              <a:rPr lang="fi-FI" sz="4900" i="1" dirty="0" err="1"/>
              <a:t>ku</a:t>
            </a:r>
            <a:r>
              <a:rPr lang="fi-FI" sz="4900" i="1" dirty="0"/>
              <a:t> </a:t>
            </a:r>
            <a:r>
              <a:rPr lang="fi-FI" sz="4900" i="1" dirty="0" err="1"/>
              <a:t>käpertyny</a:t>
            </a:r>
            <a:r>
              <a:rPr lang="fi-FI" sz="4900" i="1" dirty="0"/>
              <a:t> sinne omaan tuskaansa ja sen pelon ja sen kaiken niin kun… sisään.” 	(Hoitaja 9)</a:t>
            </a:r>
            <a:endParaRPr lang="fi-FI" sz="4900" dirty="0"/>
          </a:p>
          <a:p>
            <a:pPr lvl="1"/>
            <a:endParaRPr lang="fi-FI" sz="2900" dirty="0"/>
          </a:p>
          <a:p>
            <a:pPr lvl="1"/>
            <a:r>
              <a:rPr lang="fi-FI" sz="5500" dirty="0"/>
              <a:t>Toivottomuuden vastaanottaminen</a:t>
            </a:r>
          </a:p>
          <a:p>
            <a:pPr lvl="1"/>
            <a:r>
              <a:rPr lang="fi-FI" sz="5500" dirty="0"/>
              <a:t>Uskon pettäminen </a:t>
            </a:r>
          </a:p>
          <a:p>
            <a:pPr marL="320040" lvl="1" indent="0">
              <a:lnSpc>
                <a:spcPct val="120000"/>
              </a:lnSpc>
              <a:buNone/>
            </a:pPr>
            <a:r>
              <a:rPr lang="fi-FI" sz="4900" dirty="0"/>
              <a:t>	”</a:t>
            </a:r>
            <a:r>
              <a:rPr lang="fi-FI" sz="4900" i="1" dirty="0"/>
              <a:t>Usko ei olekaan nyt se, joka </a:t>
            </a:r>
            <a:r>
              <a:rPr lang="fi-FI" sz="4900" i="1" dirty="0" err="1"/>
              <a:t>mut</a:t>
            </a:r>
            <a:r>
              <a:rPr lang="fi-FI" sz="4900" i="1" dirty="0"/>
              <a:t> pelastaa ja ne on… </a:t>
            </a:r>
            <a:r>
              <a:rPr lang="fi-FI" sz="4900" i="1" dirty="0" err="1"/>
              <a:t>Mä</a:t>
            </a:r>
            <a:r>
              <a:rPr lang="fi-FI" sz="4900" i="1" dirty="0"/>
              <a:t> katson et ne vois olla  niitä toivottomia… hetkiä 	sille potilaalle. Kun se, se ainut, se </a:t>
            </a:r>
            <a:r>
              <a:rPr lang="fi-FI" sz="4900" i="1" dirty="0" err="1"/>
              <a:t>viimenen</a:t>
            </a:r>
            <a:r>
              <a:rPr lang="fi-FI" sz="4900" i="1" dirty="0"/>
              <a:t> se </a:t>
            </a:r>
            <a:r>
              <a:rPr lang="fi-FI" sz="4900" i="1" dirty="0" err="1"/>
              <a:t>niinkun</a:t>
            </a:r>
            <a:r>
              <a:rPr lang="fi-FI" sz="4900" i="1" dirty="0"/>
              <a:t> </a:t>
            </a:r>
            <a:r>
              <a:rPr lang="fi-FI" sz="4900" i="1" dirty="0" err="1"/>
              <a:t>semmonen</a:t>
            </a:r>
            <a:r>
              <a:rPr lang="fi-FI" sz="4900" i="1" dirty="0"/>
              <a:t> pohjatoivo, joka on ehkä </a:t>
            </a:r>
            <a:r>
              <a:rPr lang="fi-FI" sz="4900" i="1" dirty="0" err="1"/>
              <a:t>niinkun</a:t>
            </a:r>
            <a:r>
              <a:rPr lang="fi-FI" sz="4900" i="1" dirty="0"/>
              <a:t> kaiken 	kivijalka, minkä päälle se kaikki perustuu se muu, ja se on se, mikä </a:t>
            </a:r>
            <a:r>
              <a:rPr lang="fi-FI" sz="4900" i="1" dirty="0" err="1"/>
              <a:t>rupee</a:t>
            </a:r>
            <a:r>
              <a:rPr lang="fi-FI" sz="4900" i="1" dirty="0"/>
              <a:t> murenemaan.” (Hoitaja 4)</a:t>
            </a:r>
            <a:endParaRPr lang="fi-FI" sz="4900" dirty="0"/>
          </a:p>
          <a:p>
            <a:pPr lvl="1"/>
            <a:endParaRPr lang="fi-FI" dirty="0"/>
          </a:p>
          <a:p>
            <a:endParaRPr lang="fi-FI" dirty="0"/>
          </a:p>
        </p:txBody>
      </p:sp>
      <p:sp>
        <p:nvSpPr>
          <p:cNvPr id="3" name="Otsikko 2"/>
          <p:cNvSpPr>
            <a:spLocks noGrp="1"/>
          </p:cNvSpPr>
          <p:nvPr>
            <p:ph type="title"/>
          </p:nvPr>
        </p:nvSpPr>
        <p:spPr>
          <a:xfrm>
            <a:off x="1053152" y="0"/>
            <a:ext cx="10058400" cy="1188720"/>
          </a:xfrm>
        </p:spPr>
        <p:txBody>
          <a:bodyPr/>
          <a:lstStyle/>
          <a:p>
            <a:r>
              <a:rPr lang="fi-FI" dirty="0"/>
              <a:t>Toivon dynaamisuus</a:t>
            </a:r>
          </a:p>
        </p:txBody>
      </p:sp>
    </p:spTree>
    <p:extLst>
      <p:ext uri="{BB962C8B-B14F-4D97-AF65-F5344CB8AC3E}">
        <p14:creationId xmlns:p14="http://schemas.microsoft.com/office/powerpoint/2010/main" val="179317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693606" y="234928"/>
            <a:ext cx="4498394" cy="5034335"/>
          </a:xfrm>
        </p:spPr>
        <p:txBody>
          <a:bodyPr>
            <a:normAutofit/>
          </a:bodyPr>
          <a:lstStyle/>
          <a:p>
            <a:r>
              <a:rPr lang="fi-FI" sz="3600" b="1" dirty="0">
                <a:latin typeface="Bradley Hand ITC" panose="03070402050302030203" pitchFamily="66" charset="0"/>
              </a:rPr>
              <a:t>”A </a:t>
            </a:r>
            <a:r>
              <a:rPr lang="fi-FI" sz="3600" b="1" dirty="0" err="1">
                <a:latin typeface="Bradley Hand ITC" panose="03070402050302030203" pitchFamily="66" charset="0"/>
              </a:rPr>
              <a:t>man</a:t>
            </a:r>
            <a:r>
              <a:rPr lang="fi-FI" sz="3600" b="1" dirty="0">
                <a:latin typeface="Bradley Hand ITC" panose="03070402050302030203" pitchFamily="66" charset="0"/>
              </a:rPr>
              <a:t> </a:t>
            </a:r>
            <a:r>
              <a:rPr lang="fi-FI" sz="3600" b="1" dirty="0" err="1">
                <a:latin typeface="Bradley Hand ITC" panose="03070402050302030203" pitchFamily="66" charset="0"/>
              </a:rPr>
              <a:t>begins</a:t>
            </a:r>
            <a:r>
              <a:rPr lang="fi-FI" sz="3600" b="1" dirty="0">
                <a:latin typeface="Bradley Hand ITC" panose="03070402050302030203" pitchFamily="66" charset="0"/>
              </a:rPr>
              <a:t> to </a:t>
            </a:r>
            <a:r>
              <a:rPr lang="fi-FI" sz="3600" b="1" dirty="0" err="1">
                <a:latin typeface="Bradley Hand ITC" panose="03070402050302030203" pitchFamily="66" charset="0"/>
              </a:rPr>
              <a:t>die</a:t>
            </a:r>
            <a:br>
              <a:rPr lang="fi-FI" sz="3600" b="1" dirty="0">
                <a:latin typeface="Bradley Hand ITC" panose="03070402050302030203" pitchFamily="66" charset="0"/>
              </a:rPr>
            </a:br>
            <a:r>
              <a:rPr lang="fi-FI" sz="3600" b="1" dirty="0" err="1">
                <a:latin typeface="Bradley Hand ITC" panose="03070402050302030203" pitchFamily="66" charset="0"/>
              </a:rPr>
              <a:t>when</a:t>
            </a:r>
            <a:r>
              <a:rPr lang="fi-FI" sz="3600" b="1" dirty="0">
                <a:latin typeface="Bradley Hand ITC" panose="03070402050302030203" pitchFamily="66" charset="0"/>
              </a:rPr>
              <a:t> he </a:t>
            </a:r>
            <a:r>
              <a:rPr lang="fi-FI" sz="3600" b="1" dirty="0" err="1">
                <a:latin typeface="Bradley Hand ITC" panose="03070402050302030203" pitchFamily="66" charset="0"/>
              </a:rPr>
              <a:t>ceases</a:t>
            </a:r>
            <a:r>
              <a:rPr lang="fi-FI" sz="3600" b="1" dirty="0">
                <a:latin typeface="Bradley Hand ITC" panose="03070402050302030203" pitchFamily="66" charset="0"/>
              </a:rPr>
              <a:t> to</a:t>
            </a:r>
            <a:br>
              <a:rPr lang="fi-FI" sz="3600" b="1" dirty="0">
                <a:latin typeface="Bradley Hand ITC" panose="03070402050302030203" pitchFamily="66" charset="0"/>
              </a:rPr>
            </a:br>
            <a:r>
              <a:rPr lang="fi-FI" sz="3600" b="1" dirty="0" err="1">
                <a:latin typeface="Bradley Hand ITC" panose="03070402050302030203" pitchFamily="66" charset="0"/>
              </a:rPr>
              <a:t>expect</a:t>
            </a:r>
            <a:r>
              <a:rPr lang="fi-FI" sz="3600" b="1" dirty="0">
                <a:latin typeface="Bradley Hand ITC" panose="03070402050302030203" pitchFamily="66" charset="0"/>
              </a:rPr>
              <a:t> </a:t>
            </a:r>
            <a:r>
              <a:rPr lang="fi-FI" sz="3600" b="1" dirty="0" err="1">
                <a:latin typeface="Bradley Hand ITC" panose="03070402050302030203" pitchFamily="66" charset="0"/>
              </a:rPr>
              <a:t>anything</a:t>
            </a:r>
            <a:br>
              <a:rPr lang="fi-FI" sz="3600" b="1" dirty="0">
                <a:latin typeface="Bradley Hand ITC" panose="03070402050302030203" pitchFamily="66" charset="0"/>
              </a:rPr>
            </a:br>
            <a:r>
              <a:rPr lang="fi-FI" sz="3600" b="1" dirty="0" err="1">
                <a:latin typeface="Bradley Hand ITC" panose="03070402050302030203" pitchFamily="66" charset="0"/>
              </a:rPr>
              <a:t>from</a:t>
            </a:r>
            <a:r>
              <a:rPr lang="fi-FI" sz="3600" b="1" dirty="0">
                <a:latin typeface="Bradley Hand ITC" panose="03070402050302030203" pitchFamily="66" charset="0"/>
              </a:rPr>
              <a:t> </a:t>
            </a:r>
            <a:r>
              <a:rPr lang="fi-FI" sz="3600" b="1" dirty="0" err="1">
                <a:latin typeface="Bradley Hand ITC" panose="03070402050302030203" pitchFamily="66" charset="0"/>
              </a:rPr>
              <a:t>Tomorrow</a:t>
            </a:r>
            <a:r>
              <a:rPr lang="fi-FI" sz="3600" b="1" dirty="0">
                <a:latin typeface="Bradley Hand ITC" panose="03070402050302030203" pitchFamily="66" charset="0"/>
              </a:rPr>
              <a:t>.”</a:t>
            </a:r>
            <a:br>
              <a:rPr lang="fi-FI" sz="3600" b="1" dirty="0">
                <a:latin typeface="Bradley Hand ITC" panose="03070402050302030203" pitchFamily="66" charset="0"/>
              </a:rPr>
            </a:br>
            <a:r>
              <a:rPr lang="fi-FI" sz="3600" b="1" dirty="0">
                <a:latin typeface="Bradley Hand ITC" panose="03070402050302030203" pitchFamily="66" charset="0"/>
              </a:rPr>
              <a:t>     - Abraham Miller -</a:t>
            </a:r>
            <a:br>
              <a:rPr lang="fi-FI" sz="3600" b="1" dirty="0">
                <a:latin typeface="Bradley Hand ITC" panose="03070402050302030203" pitchFamily="66" charset="0"/>
              </a:rPr>
            </a:br>
            <a:endParaRPr lang="fi-FI" sz="3600" dirty="0"/>
          </a:p>
        </p:txBody>
      </p:sp>
      <p:pic>
        <p:nvPicPr>
          <p:cNvPr id="9" name="Sisällön paikkamerkki 8"/>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91102" y="859810"/>
            <a:ext cx="6850838" cy="5235006"/>
          </a:xfrm>
        </p:spPr>
      </p:pic>
    </p:spTree>
    <p:extLst>
      <p:ext uri="{BB962C8B-B14F-4D97-AF65-F5344CB8AC3E}">
        <p14:creationId xmlns:p14="http://schemas.microsoft.com/office/powerpoint/2010/main" val="74137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lanuoli 13"/>
          <p:cNvSpPr/>
          <p:nvPr/>
        </p:nvSpPr>
        <p:spPr>
          <a:xfrm rot="10800000">
            <a:off x="580129" y="793293"/>
            <a:ext cx="3337774" cy="5971628"/>
          </a:xfrm>
          <a:prstGeom prst="downArrow">
            <a:avLst>
              <a:gd name="adj1" fmla="val 50000"/>
              <a:gd name="adj2" fmla="val 26687"/>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2" name="Alanuoli 1"/>
          <p:cNvSpPr/>
          <p:nvPr/>
        </p:nvSpPr>
        <p:spPr>
          <a:xfrm>
            <a:off x="8314006" y="799630"/>
            <a:ext cx="3218352" cy="5971628"/>
          </a:xfrm>
          <a:prstGeom prst="downArrow">
            <a:avLst>
              <a:gd name="adj1" fmla="val 50000"/>
              <a:gd name="adj2" fmla="val 28140"/>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4" name="Otsikko 3"/>
          <p:cNvSpPr>
            <a:spLocks noGrp="1"/>
          </p:cNvSpPr>
          <p:nvPr>
            <p:ph type="title"/>
          </p:nvPr>
        </p:nvSpPr>
        <p:spPr>
          <a:xfrm>
            <a:off x="474309" y="135079"/>
            <a:ext cx="11163868" cy="664551"/>
          </a:xfrm>
        </p:spPr>
        <p:txBody>
          <a:bodyPr>
            <a:normAutofit/>
          </a:bodyPr>
          <a:lstStyle/>
          <a:p>
            <a:r>
              <a:rPr lang="fi-FI" sz="2400" dirty="0"/>
              <a:t>Saattohoidossa olevan potilaan toivo sekä sitä vahvistavat ja heikentävät tekijät</a:t>
            </a:r>
          </a:p>
        </p:txBody>
      </p:sp>
      <p:sp>
        <p:nvSpPr>
          <p:cNvPr id="5" name="Ellipsi 4"/>
          <p:cNvSpPr/>
          <p:nvPr/>
        </p:nvSpPr>
        <p:spPr>
          <a:xfrm>
            <a:off x="2941983" y="940905"/>
            <a:ext cx="6228521" cy="5764696"/>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fi-FI" dirty="0"/>
          </a:p>
          <a:p>
            <a:pPr algn="ctr"/>
            <a:endParaRPr lang="fi-FI" dirty="0"/>
          </a:p>
        </p:txBody>
      </p:sp>
      <p:sp>
        <p:nvSpPr>
          <p:cNvPr id="6" name="Tekstiruutu 5"/>
          <p:cNvSpPr txBox="1"/>
          <p:nvPr/>
        </p:nvSpPr>
        <p:spPr>
          <a:xfrm>
            <a:off x="5162946" y="1117566"/>
            <a:ext cx="2799470" cy="369332"/>
          </a:xfrm>
          <a:prstGeom prst="rect">
            <a:avLst/>
          </a:prstGeom>
          <a:noFill/>
        </p:spPr>
        <p:txBody>
          <a:bodyPr wrap="square" rtlCol="0">
            <a:spAutoFit/>
          </a:bodyPr>
          <a:lstStyle/>
          <a:p>
            <a:r>
              <a:rPr lang="fi-FI" b="1" i="1" dirty="0"/>
              <a:t>Potilaan toiveet</a:t>
            </a:r>
          </a:p>
        </p:txBody>
      </p:sp>
      <p:sp>
        <p:nvSpPr>
          <p:cNvPr id="7" name="Tekstiruutu 6"/>
          <p:cNvSpPr txBox="1"/>
          <p:nvPr/>
        </p:nvSpPr>
        <p:spPr>
          <a:xfrm>
            <a:off x="3446686" y="1400886"/>
            <a:ext cx="5219114" cy="2308324"/>
          </a:xfrm>
          <a:prstGeom prst="rect">
            <a:avLst/>
          </a:prstGeom>
          <a:noFill/>
        </p:spPr>
        <p:txBody>
          <a:bodyPr wrap="square" rtlCol="0">
            <a:spAutoFit/>
          </a:bodyPr>
          <a:lstStyle/>
          <a:p>
            <a:pPr>
              <a:lnSpc>
                <a:spcPct val="150000"/>
              </a:lnSpc>
            </a:pPr>
            <a:r>
              <a:rPr lang="fi-FI" sz="1600" dirty="0"/>
              <a:t>                      Ihmisenä kuulluksi tulemisen toive</a:t>
            </a:r>
          </a:p>
          <a:p>
            <a:pPr>
              <a:lnSpc>
                <a:spcPct val="150000"/>
              </a:lnSpc>
            </a:pPr>
            <a:r>
              <a:rPr lang="fi-FI" sz="1600" dirty="0"/>
              <a:t>                  Kuoleman läheisyyteen liittyvät toiveet</a:t>
            </a:r>
          </a:p>
          <a:p>
            <a:pPr>
              <a:lnSpc>
                <a:spcPct val="150000"/>
              </a:lnSpc>
            </a:pPr>
            <a:r>
              <a:rPr lang="fi-FI" sz="1600" dirty="0"/>
              <a:t>              Toiveet omasta ja läheisten tulevaisuudesta</a:t>
            </a:r>
          </a:p>
          <a:p>
            <a:pPr>
              <a:lnSpc>
                <a:spcPct val="150000"/>
              </a:lnSpc>
            </a:pPr>
            <a:r>
              <a:rPr lang="fi-FI" sz="1600" dirty="0"/>
              <a:t>Sairauden kanssa elämästä nauttimiseen liittyvät toiveet</a:t>
            </a:r>
          </a:p>
          <a:p>
            <a:pPr>
              <a:lnSpc>
                <a:spcPct val="150000"/>
              </a:lnSpc>
            </a:pPr>
            <a:r>
              <a:rPr lang="fi-FI" sz="1600" dirty="0"/>
              <a:t>            Toiveiden ristiriitaisuuden hyväksyminen</a:t>
            </a:r>
          </a:p>
          <a:p>
            <a:pPr>
              <a:lnSpc>
                <a:spcPct val="150000"/>
              </a:lnSpc>
            </a:pPr>
            <a:endParaRPr lang="fi-FI" sz="1600" dirty="0"/>
          </a:p>
        </p:txBody>
      </p:sp>
      <p:sp>
        <p:nvSpPr>
          <p:cNvPr id="8" name="Tekstiruutu 7"/>
          <p:cNvSpPr txBox="1"/>
          <p:nvPr/>
        </p:nvSpPr>
        <p:spPr>
          <a:xfrm>
            <a:off x="4093698" y="3390779"/>
            <a:ext cx="4220308" cy="400110"/>
          </a:xfrm>
          <a:prstGeom prst="rect">
            <a:avLst/>
          </a:prstGeom>
          <a:noFill/>
        </p:spPr>
        <p:txBody>
          <a:bodyPr wrap="square" rtlCol="0">
            <a:spAutoFit/>
          </a:bodyPr>
          <a:lstStyle/>
          <a:p>
            <a:r>
              <a:rPr lang="fi-FI" sz="2000" b="1" dirty="0">
                <a:effectLst>
                  <a:outerShdw blurRad="38100" dist="38100" dir="2700000" algn="tl">
                    <a:srgbClr val="000000">
                      <a:alpha val="43137"/>
                    </a:srgbClr>
                  </a:outerShdw>
                </a:effectLst>
              </a:rPr>
              <a:t>SAATTOHOITOPOTILAAN TOIVO</a:t>
            </a:r>
          </a:p>
        </p:txBody>
      </p:sp>
      <p:sp>
        <p:nvSpPr>
          <p:cNvPr id="10" name="Tekstiruutu 9"/>
          <p:cNvSpPr txBox="1"/>
          <p:nvPr/>
        </p:nvSpPr>
        <p:spPr>
          <a:xfrm>
            <a:off x="4522763" y="3842332"/>
            <a:ext cx="3362179" cy="369332"/>
          </a:xfrm>
          <a:prstGeom prst="rect">
            <a:avLst/>
          </a:prstGeom>
          <a:noFill/>
        </p:spPr>
        <p:txBody>
          <a:bodyPr wrap="square" rtlCol="0">
            <a:spAutoFit/>
          </a:bodyPr>
          <a:lstStyle/>
          <a:p>
            <a:r>
              <a:rPr lang="fi-FI" b="1" i="1" dirty="0"/>
              <a:t>Potilaan toivon dynaamisuus</a:t>
            </a:r>
          </a:p>
        </p:txBody>
      </p:sp>
      <p:sp>
        <p:nvSpPr>
          <p:cNvPr id="11" name="Tekstiruutu 10"/>
          <p:cNvSpPr txBox="1"/>
          <p:nvPr/>
        </p:nvSpPr>
        <p:spPr>
          <a:xfrm>
            <a:off x="4698609" y="4162626"/>
            <a:ext cx="3263807" cy="2308324"/>
          </a:xfrm>
          <a:prstGeom prst="rect">
            <a:avLst/>
          </a:prstGeom>
          <a:noFill/>
        </p:spPr>
        <p:txBody>
          <a:bodyPr wrap="square" rtlCol="0">
            <a:spAutoFit/>
          </a:bodyPr>
          <a:lstStyle/>
          <a:p>
            <a:pPr>
              <a:lnSpc>
                <a:spcPct val="150000"/>
              </a:lnSpc>
            </a:pPr>
            <a:r>
              <a:rPr lang="fi-FI" sz="1600" dirty="0"/>
              <a:t>        Monimuotoinen toivo</a:t>
            </a:r>
          </a:p>
          <a:p>
            <a:pPr>
              <a:lnSpc>
                <a:spcPct val="150000"/>
              </a:lnSpc>
            </a:pPr>
            <a:r>
              <a:rPr lang="fi-FI" sz="1600" dirty="0"/>
              <a:t>            </a:t>
            </a:r>
            <a:r>
              <a:rPr lang="fi-FI" sz="1600" dirty="0" err="1"/>
              <a:t>Läsnäoleva</a:t>
            </a:r>
            <a:r>
              <a:rPr lang="fi-FI" sz="1600" dirty="0"/>
              <a:t> toivo</a:t>
            </a:r>
          </a:p>
          <a:p>
            <a:pPr>
              <a:lnSpc>
                <a:spcPct val="150000"/>
              </a:lnSpc>
            </a:pPr>
            <a:r>
              <a:rPr lang="fi-FI" sz="1600" dirty="0"/>
              <a:t>     Lempeästi kantava toivo</a:t>
            </a:r>
          </a:p>
          <a:p>
            <a:pPr>
              <a:lnSpc>
                <a:spcPct val="150000"/>
              </a:lnSpc>
            </a:pPr>
            <a:r>
              <a:rPr lang="fi-FI" sz="1600" dirty="0"/>
              <a:t>             Kahlittu toivo</a:t>
            </a:r>
          </a:p>
          <a:p>
            <a:pPr>
              <a:lnSpc>
                <a:spcPct val="150000"/>
              </a:lnSpc>
            </a:pPr>
            <a:r>
              <a:rPr lang="fi-FI" sz="1600" dirty="0"/>
              <a:t>      Epätoivon kokemukset </a:t>
            </a:r>
          </a:p>
          <a:p>
            <a:pPr>
              <a:lnSpc>
                <a:spcPct val="150000"/>
              </a:lnSpc>
            </a:pPr>
            <a:r>
              <a:rPr lang="fi-FI" sz="1600" dirty="0"/>
              <a:t>Toivottomuuden kokemukset</a:t>
            </a:r>
          </a:p>
        </p:txBody>
      </p:sp>
      <p:sp>
        <p:nvSpPr>
          <p:cNvPr id="3" name="Tekstiruutu 2"/>
          <p:cNvSpPr txBox="1"/>
          <p:nvPr/>
        </p:nvSpPr>
        <p:spPr>
          <a:xfrm>
            <a:off x="9238374" y="911520"/>
            <a:ext cx="1344938" cy="738664"/>
          </a:xfrm>
          <a:prstGeom prst="rect">
            <a:avLst/>
          </a:prstGeom>
          <a:noFill/>
        </p:spPr>
        <p:txBody>
          <a:bodyPr wrap="square" rtlCol="0">
            <a:spAutoFit/>
          </a:bodyPr>
          <a:lstStyle/>
          <a:p>
            <a:pPr algn="ctr"/>
            <a:r>
              <a:rPr lang="fi-FI" sz="1400" b="1" dirty="0"/>
              <a:t>TOIVOA </a:t>
            </a:r>
          </a:p>
          <a:p>
            <a:pPr algn="ctr"/>
            <a:r>
              <a:rPr lang="fi-FI" sz="1400" b="1" dirty="0"/>
              <a:t>HEIKENTÄVÄT</a:t>
            </a:r>
          </a:p>
          <a:p>
            <a:pPr algn="ctr"/>
            <a:r>
              <a:rPr lang="fi-FI" sz="1400" b="1" dirty="0"/>
              <a:t>TEKIJÄT</a:t>
            </a:r>
          </a:p>
        </p:txBody>
      </p:sp>
      <p:sp>
        <p:nvSpPr>
          <p:cNvPr id="15" name="Tekstiruutu 14"/>
          <p:cNvSpPr txBox="1"/>
          <p:nvPr/>
        </p:nvSpPr>
        <p:spPr>
          <a:xfrm>
            <a:off x="1597045" y="5996597"/>
            <a:ext cx="1344938" cy="738664"/>
          </a:xfrm>
          <a:prstGeom prst="rect">
            <a:avLst/>
          </a:prstGeom>
          <a:noFill/>
        </p:spPr>
        <p:txBody>
          <a:bodyPr wrap="square" rtlCol="0">
            <a:spAutoFit/>
          </a:bodyPr>
          <a:lstStyle/>
          <a:p>
            <a:pPr algn="ctr"/>
            <a:r>
              <a:rPr lang="fi-FI" sz="1400" b="1" dirty="0"/>
              <a:t>TOIVOA </a:t>
            </a:r>
          </a:p>
          <a:p>
            <a:pPr algn="ctr"/>
            <a:r>
              <a:rPr lang="fi-FI" sz="1400" b="1" dirty="0"/>
              <a:t>VAHVISTAVAT</a:t>
            </a:r>
          </a:p>
          <a:p>
            <a:pPr algn="ctr"/>
            <a:r>
              <a:rPr lang="fi-FI" sz="1400" b="1" dirty="0"/>
              <a:t>TEKIJÄT</a:t>
            </a:r>
          </a:p>
        </p:txBody>
      </p:sp>
      <p:sp>
        <p:nvSpPr>
          <p:cNvPr id="9" name="Tekstiruutu 8"/>
          <p:cNvSpPr txBox="1"/>
          <p:nvPr/>
        </p:nvSpPr>
        <p:spPr>
          <a:xfrm>
            <a:off x="9383699" y="1857173"/>
            <a:ext cx="1078965" cy="4339650"/>
          </a:xfrm>
          <a:prstGeom prst="rect">
            <a:avLst/>
          </a:prstGeom>
          <a:noFill/>
        </p:spPr>
        <p:txBody>
          <a:bodyPr wrap="square" rtlCol="0">
            <a:spAutoFit/>
          </a:bodyPr>
          <a:lstStyle/>
          <a:p>
            <a:pPr algn="ctr"/>
            <a:r>
              <a:rPr lang="fi-FI" sz="1200" b="1" dirty="0"/>
              <a:t>Kuoleman varjostama toivo</a:t>
            </a:r>
          </a:p>
          <a:p>
            <a:pPr algn="ctr"/>
            <a:endParaRPr lang="fi-FI" sz="1200" b="1" dirty="0"/>
          </a:p>
          <a:p>
            <a:pPr algn="ctr"/>
            <a:endParaRPr lang="fi-FI" sz="1200" b="1" dirty="0"/>
          </a:p>
          <a:p>
            <a:pPr algn="ctr"/>
            <a:endParaRPr lang="fi-FI" sz="1200" b="1" dirty="0"/>
          </a:p>
          <a:p>
            <a:pPr algn="ctr"/>
            <a:endParaRPr lang="fi-FI" sz="1200" b="1" dirty="0"/>
          </a:p>
          <a:p>
            <a:pPr algn="ctr"/>
            <a:endParaRPr lang="fi-FI" sz="1200" b="1" dirty="0"/>
          </a:p>
          <a:p>
            <a:pPr algn="ctr"/>
            <a:endParaRPr lang="fi-FI" sz="1200" b="1" dirty="0"/>
          </a:p>
          <a:p>
            <a:pPr algn="ctr"/>
            <a:r>
              <a:rPr lang="fi-FI" sz="1200" b="1" dirty="0"/>
              <a:t>Sairauden</a:t>
            </a:r>
          </a:p>
          <a:p>
            <a:pPr algn="ctr"/>
            <a:r>
              <a:rPr lang="fi-FI" sz="1200" b="1" dirty="0"/>
              <a:t>etenemisen</a:t>
            </a:r>
          </a:p>
          <a:p>
            <a:pPr algn="ctr"/>
            <a:r>
              <a:rPr lang="fi-FI" sz="1200" b="1" dirty="0"/>
              <a:t>heikentämä</a:t>
            </a:r>
          </a:p>
          <a:p>
            <a:pPr algn="ctr"/>
            <a:r>
              <a:rPr lang="fi-FI" sz="1200" b="1" dirty="0"/>
              <a:t>toivo</a:t>
            </a:r>
          </a:p>
          <a:p>
            <a:pPr algn="ctr"/>
            <a:endParaRPr lang="fi-FI" sz="1200" b="1" dirty="0"/>
          </a:p>
          <a:p>
            <a:pPr algn="ctr"/>
            <a:endParaRPr lang="fi-FI" sz="1200" b="1" dirty="0"/>
          </a:p>
          <a:p>
            <a:pPr algn="ctr"/>
            <a:endParaRPr lang="fi-FI" sz="1200" b="1" dirty="0"/>
          </a:p>
          <a:p>
            <a:pPr algn="ctr"/>
            <a:endParaRPr lang="fi-FI" sz="1200" b="1" dirty="0"/>
          </a:p>
          <a:p>
            <a:pPr algn="ctr"/>
            <a:endParaRPr lang="fi-FI" sz="1200" b="1" dirty="0"/>
          </a:p>
          <a:p>
            <a:pPr algn="ctr"/>
            <a:endParaRPr lang="fi-FI" sz="1200" b="1" dirty="0"/>
          </a:p>
          <a:p>
            <a:pPr algn="ctr"/>
            <a:r>
              <a:rPr lang="fi-FI" sz="1200" b="1" dirty="0">
                <a:solidFill>
                  <a:schemeClr val="accent5">
                    <a:lumMod val="20000"/>
                    <a:lumOff val="80000"/>
                  </a:schemeClr>
                </a:solidFill>
              </a:rPr>
              <a:t>Toisten </a:t>
            </a:r>
          </a:p>
          <a:p>
            <a:pPr algn="ctr"/>
            <a:r>
              <a:rPr lang="fi-FI" sz="1200" b="1" dirty="0">
                <a:solidFill>
                  <a:schemeClr val="accent5">
                    <a:lumMod val="20000"/>
                    <a:lumOff val="80000"/>
                  </a:schemeClr>
                </a:solidFill>
              </a:rPr>
              <a:t>ihmisten </a:t>
            </a:r>
          </a:p>
          <a:p>
            <a:pPr algn="ctr"/>
            <a:r>
              <a:rPr lang="fi-FI" sz="1200" b="1" dirty="0">
                <a:solidFill>
                  <a:schemeClr val="accent5">
                    <a:lumMod val="20000"/>
                    <a:lumOff val="80000"/>
                  </a:schemeClr>
                </a:solidFill>
              </a:rPr>
              <a:t>murentama</a:t>
            </a:r>
          </a:p>
          <a:p>
            <a:pPr algn="ctr"/>
            <a:r>
              <a:rPr lang="fi-FI" sz="1200" b="1" dirty="0">
                <a:solidFill>
                  <a:schemeClr val="accent5">
                    <a:lumMod val="20000"/>
                    <a:lumOff val="80000"/>
                  </a:schemeClr>
                </a:solidFill>
              </a:rPr>
              <a:t>toivo</a:t>
            </a:r>
          </a:p>
        </p:txBody>
      </p:sp>
      <p:sp>
        <p:nvSpPr>
          <p:cNvPr id="16" name="Tekstiruutu 15"/>
          <p:cNvSpPr txBox="1"/>
          <p:nvPr/>
        </p:nvSpPr>
        <p:spPr>
          <a:xfrm>
            <a:off x="1461210" y="1258388"/>
            <a:ext cx="1575609" cy="4708981"/>
          </a:xfrm>
          <a:prstGeom prst="rect">
            <a:avLst/>
          </a:prstGeom>
          <a:noFill/>
        </p:spPr>
        <p:txBody>
          <a:bodyPr wrap="square" rtlCol="0">
            <a:spAutoFit/>
          </a:bodyPr>
          <a:lstStyle/>
          <a:p>
            <a:pPr algn="ctr"/>
            <a:r>
              <a:rPr lang="fi-FI" sz="1200" b="1" dirty="0">
                <a:solidFill>
                  <a:schemeClr val="accent4">
                    <a:lumMod val="20000"/>
                    <a:lumOff val="80000"/>
                  </a:schemeClr>
                </a:solidFill>
              </a:rPr>
              <a:t>Kuolemaan </a:t>
            </a:r>
          </a:p>
          <a:p>
            <a:pPr algn="ctr"/>
            <a:r>
              <a:rPr lang="fi-FI" sz="1200" b="1" dirty="0">
                <a:solidFill>
                  <a:schemeClr val="accent4">
                    <a:lumMod val="20000"/>
                    <a:lumOff val="80000"/>
                  </a:schemeClr>
                </a:solidFill>
              </a:rPr>
              <a:t>valmistautumisesta</a:t>
            </a:r>
          </a:p>
          <a:p>
            <a:pPr algn="ctr"/>
            <a:r>
              <a:rPr lang="fi-FI" sz="1200" b="1" dirty="0">
                <a:solidFill>
                  <a:schemeClr val="accent4">
                    <a:lumMod val="20000"/>
                    <a:lumOff val="80000"/>
                  </a:schemeClr>
                </a:solidFill>
              </a:rPr>
              <a:t>versova toivo</a:t>
            </a:r>
          </a:p>
          <a:p>
            <a:pPr algn="ctr"/>
            <a:endParaRPr lang="fi-FI" sz="1200" b="1" dirty="0">
              <a:solidFill>
                <a:schemeClr val="accent4">
                  <a:lumMod val="20000"/>
                  <a:lumOff val="80000"/>
                </a:schemeClr>
              </a:solidFill>
            </a:endParaRPr>
          </a:p>
          <a:p>
            <a:pPr algn="ctr"/>
            <a:endParaRPr lang="fi-FI" sz="1200" b="1" dirty="0">
              <a:solidFill>
                <a:schemeClr val="accent4">
                  <a:lumMod val="20000"/>
                  <a:lumOff val="80000"/>
                </a:schemeClr>
              </a:solidFill>
            </a:endParaRPr>
          </a:p>
          <a:p>
            <a:pPr algn="ctr"/>
            <a:r>
              <a:rPr lang="fi-FI" sz="1200" b="1" dirty="0">
                <a:solidFill>
                  <a:schemeClr val="accent4">
                    <a:lumMod val="20000"/>
                    <a:lumOff val="80000"/>
                  </a:schemeClr>
                </a:solidFill>
              </a:rPr>
              <a:t>Toiset ihmiset toivon lähteenä</a:t>
            </a:r>
          </a:p>
          <a:p>
            <a:pPr algn="ctr"/>
            <a:endParaRPr lang="fi-FI" sz="1200" b="1" dirty="0">
              <a:solidFill>
                <a:schemeClr val="accent4">
                  <a:lumMod val="20000"/>
                  <a:lumOff val="80000"/>
                </a:schemeClr>
              </a:solidFill>
            </a:endParaRPr>
          </a:p>
          <a:p>
            <a:pPr algn="ctr"/>
            <a:endParaRPr lang="fi-FI" sz="1200" b="1" dirty="0">
              <a:solidFill>
                <a:schemeClr val="accent4">
                  <a:lumMod val="20000"/>
                  <a:lumOff val="80000"/>
                </a:schemeClr>
              </a:solidFill>
            </a:endParaRPr>
          </a:p>
          <a:p>
            <a:pPr algn="ctr"/>
            <a:r>
              <a:rPr lang="fi-FI" sz="1200" b="1" dirty="0"/>
              <a:t>Toivon löytyminen</a:t>
            </a:r>
          </a:p>
          <a:p>
            <a:pPr algn="ctr"/>
            <a:r>
              <a:rPr lang="fi-FI" sz="1200" b="1" dirty="0"/>
              <a:t>jokapäiväisestä</a:t>
            </a:r>
          </a:p>
          <a:p>
            <a:pPr algn="ctr"/>
            <a:r>
              <a:rPr lang="fi-FI" sz="1200" b="1" dirty="0"/>
              <a:t>elämästä</a:t>
            </a:r>
          </a:p>
          <a:p>
            <a:pPr algn="ctr"/>
            <a:endParaRPr lang="fi-FI" sz="1200" b="1" dirty="0"/>
          </a:p>
          <a:p>
            <a:pPr algn="ctr"/>
            <a:endParaRPr lang="fi-FI" sz="1200" b="1" dirty="0"/>
          </a:p>
          <a:p>
            <a:pPr algn="ctr"/>
            <a:r>
              <a:rPr lang="fi-FI" sz="1200" b="1" dirty="0"/>
              <a:t>Tulevaisuuteen</a:t>
            </a:r>
          </a:p>
          <a:p>
            <a:pPr algn="ctr"/>
            <a:r>
              <a:rPr lang="fi-FI" sz="1200" b="1" dirty="0"/>
              <a:t>suuntaava elämänhalu</a:t>
            </a:r>
          </a:p>
          <a:p>
            <a:pPr algn="ctr"/>
            <a:r>
              <a:rPr lang="fi-FI" sz="1200" b="1" dirty="0"/>
              <a:t>toivon perustana</a:t>
            </a:r>
          </a:p>
          <a:p>
            <a:pPr algn="ctr"/>
            <a:endParaRPr lang="fi-FI" sz="1200" b="1" dirty="0"/>
          </a:p>
          <a:p>
            <a:pPr algn="ctr"/>
            <a:endParaRPr lang="fi-FI" sz="1200" b="1" dirty="0"/>
          </a:p>
          <a:p>
            <a:pPr algn="ctr"/>
            <a:r>
              <a:rPr lang="fi-FI" sz="1200" b="1" dirty="0"/>
              <a:t>Toivon ammentaminen elämän rikkaudesta</a:t>
            </a:r>
          </a:p>
          <a:p>
            <a:pPr algn="ctr"/>
            <a:endParaRPr lang="fi-FI" sz="1200" b="1" dirty="0">
              <a:solidFill>
                <a:schemeClr val="accent4">
                  <a:lumMod val="20000"/>
                  <a:lumOff val="80000"/>
                </a:schemeClr>
              </a:solidFill>
            </a:endParaRPr>
          </a:p>
        </p:txBody>
      </p:sp>
    </p:spTree>
    <p:extLst>
      <p:ext uri="{BB962C8B-B14F-4D97-AF65-F5344CB8AC3E}">
        <p14:creationId xmlns:p14="http://schemas.microsoft.com/office/powerpoint/2010/main" val="65490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r>
              <a:rPr lang="fi-FI" b="1" i="1" dirty="0"/>
              <a:t>Toivon ammentaminen elämän rikkaudesta</a:t>
            </a:r>
          </a:p>
          <a:p>
            <a:pPr lvl="1"/>
            <a:r>
              <a:rPr lang="fi-FI" dirty="0"/>
              <a:t>Eletystä ja täyttyneestä elämästä nouseva toivo</a:t>
            </a:r>
          </a:p>
          <a:p>
            <a:pPr lvl="1"/>
            <a:r>
              <a:rPr lang="fi-FI" dirty="0"/>
              <a:t>Kokemus siitä, ettei ole jäänyt mistään paitsi</a:t>
            </a:r>
          </a:p>
          <a:p>
            <a:pPr lvl="1"/>
            <a:r>
              <a:rPr lang="fi-FI" dirty="0"/>
              <a:t>Elettyjen kokemusten (esim. matkojen) muisteleminen</a:t>
            </a:r>
          </a:p>
          <a:p>
            <a:pPr lvl="1"/>
            <a:r>
              <a:rPr lang="fi-FI" dirty="0"/>
              <a:t>Jäljen jättäminen itsestä (oma elämänkerta tms.)</a:t>
            </a:r>
          </a:p>
          <a:p>
            <a:pPr lvl="1"/>
            <a:r>
              <a:rPr lang="fi-FI" dirty="0"/>
              <a:t>Mielekäs tekeminen (teatteri, elokuvat, kirjoittaminen, lukeminen…)</a:t>
            </a:r>
          </a:p>
          <a:p>
            <a:pPr lvl="1"/>
            <a:r>
              <a:rPr lang="fi-FI" dirty="0"/>
              <a:t>Huumori</a:t>
            </a:r>
          </a:p>
          <a:p>
            <a:pPr lvl="2"/>
            <a:r>
              <a:rPr lang="fi-FI" sz="1800" i="1" dirty="0"/>
              <a:t>”Mutta kun on hyvän elämän </a:t>
            </a:r>
            <a:r>
              <a:rPr lang="fi-FI" sz="1800" i="1" dirty="0" err="1"/>
              <a:t>eläny</a:t>
            </a:r>
            <a:r>
              <a:rPr lang="fi-FI" sz="1800" i="1" dirty="0"/>
              <a:t>, niin en </a:t>
            </a:r>
            <a:r>
              <a:rPr lang="fi-FI" sz="1800" i="1" dirty="0" err="1"/>
              <a:t>mä</a:t>
            </a:r>
            <a:r>
              <a:rPr lang="fi-FI" sz="1800" i="1" dirty="0"/>
              <a:t> jää niin kun mitään vaille tai että mulla ei </a:t>
            </a:r>
            <a:r>
              <a:rPr lang="fi-FI" sz="1800" i="1" dirty="0" err="1"/>
              <a:t>ollu</a:t>
            </a:r>
            <a:r>
              <a:rPr lang="fi-FI" sz="1800" i="1" dirty="0"/>
              <a:t> niin </a:t>
            </a:r>
            <a:r>
              <a:rPr lang="fi-FI" sz="1800" i="1" dirty="0" err="1"/>
              <a:t>ku</a:t>
            </a:r>
            <a:r>
              <a:rPr lang="fi-FI" sz="1800" i="1" dirty="0"/>
              <a:t> mitään </a:t>
            </a:r>
            <a:r>
              <a:rPr lang="fi-FI" sz="1800" i="1" dirty="0" err="1"/>
              <a:t>sellasta</a:t>
            </a:r>
            <a:r>
              <a:rPr lang="fi-FI" sz="1800" i="1" dirty="0"/>
              <a:t>, mitä </a:t>
            </a:r>
            <a:r>
              <a:rPr lang="fi-FI" sz="1800" i="1" dirty="0" err="1"/>
              <a:t>olis</a:t>
            </a:r>
            <a:r>
              <a:rPr lang="fi-FI" sz="1800" i="1" dirty="0"/>
              <a:t> </a:t>
            </a:r>
            <a:r>
              <a:rPr lang="fi-FI" sz="1800" i="1" dirty="0" err="1"/>
              <a:t>pitäny</a:t>
            </a:r>
            <a:r>
              <a:rPr lang="fi-FI" sz="1800" i="1" dirty="0"/>
              <a:t> välttämättä vielä tehdä, </a:t>
            </a:r>
            <a:r>
              <a:rPr lang="fi-FI" sz="1800" i="1" dirty="0" err="1"/>
              <a:t>semmosta</a:t>
            </a:r>
            <a:r>
              <a:rPr lang="fi-FI" sz="1800" i="1" dirty="0"/>
              <a:t> </a:t>
            </a:r>
            <a:r>
              <a:rPr lang="fi-FI" sz="1800" i="1" dirty="0" err="1"/>
              <a:t>tärkeetä</a:t>
            </a:r>
            <a:r>
              <a:rPr lang="fi-FI" sz="1800" i="1" dirty="0"/>
              <a:t> juttua. Että sekin antaa toivoa.” (Potilas 3)</a:t>
            </a:r>
            <a:endParaRPr lang="fi-FI" sz="1800" dirty="0"/>
          </a:p>
          <a:p>
            <a:pPr lvl="1"/>
            <a:endParaRPr lang="fi-FI" dirty="0"/>
          </a:p>
          <a:p>
            <a:pPr lvl="1"/>
            <a:endParaRPr lang="fi-FI" dirty="0"/>
          </a:p>
        </p:txBody>
      </p:sp>
      <p:sp>
        <p:nvSpPr>
          <p:cNvPr id="3" name="Otsikko 2"/>
          <p:cNvSpPr>
            <a:spLocks noGrp="1"/>
          </p:cNvSpPr>
          <p:nvPr>
            <p:ph type="title"/>
          </p:nvPr>
        </p:nvSpPr>
        <p:spPr>
          <a:xfrm>
            <a:off x="1589650" y="210579"/>
            <a:ext cx="9764150" cy="1325563"/>
          </a:xfrm>
        </p:spPr>
        <p:txBody>
          <a:bodyPr/>
          <a:lstStyle/>
          <a:p>
            <a:r>
              <a:rPr lang="fi-FI" sz="3600" dirty="0"/>
              <a:t>Saattohoidossa olevan potilaan toivoa vahvistavat tekijät</a:t>
            </a:r>
          </a:p>
        </p:txBody>
      </p:sp>
    </p:spTree>
    <p:extLst>
      <p:ext uri="{BB962C8B-B14F-4D97-AF65-F5344CB8AC3E}">
        <p14:creationId xmlns:p14="http://schemas.microsoft.com/office/powerpoint/2010/main" val="164954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r>
              <a:rPr lang="fi-FI" b="1" i="1" dirty="0"/>
              <a:t>Tulevaisuuteen suuntaava elämänhalu toivon perustana</a:t>
            </a:r>
          </a:p>
          <a:p>
            <a:pPr lvl="1"/>
            <a:r>
              <a:rPr lang="fi-FI" dirty="0"/>
              <a:t>Paranemiseen, elämän jatkumiseen ja kauemmas tulevaisuuteen suunnatut ajatukset</a:t>
            </a:r>
          </a:p>
          <a:p>
            <a:pPr lvl="1"/>
            <a:r>
              <a:rPr lang="fi-FI" dirty="0"/>
              <a:t>Toivon vahvistuminen elämänhaluun ja tulevaisuuteen limittyneenä kuoleman läheisyydestä huolimatta</a:t>
            </a:r>
          </a:p>
          <a:p>
            <a:pPr lvl="1"/>
            <a:r>
              <a:rPr lang="fi-FI" dirty="0"/>
              <a:t>Voinnin hetkellinenkin kohentuminen toivoa vahvistavana tekijänä</a:t>
            </a:r>
          </a:p>
          <a:p>
            <a:pPr lvl="1"/>
            <a:r>
              <a:rPr lang="fi-FI" dirty="0"/>
              <a:t>Toivon kiinnittyminen vuodenaikoihin ja niiden vaihtumiseen; kevään tai kesän odotus ja seuraavan vuodenajan näkeminen</a:t>
            </a:r>
          </a:p>
          <a:p>
            <a:pPr lvl="1"/>
            <a:endParaRPr lang="fi-FI" dirty="0"/>
          </a:p>
          <a:p>
            <a:endParaRPr lang="fi-FI" dirty="0"/>
          </a:p>
        </p:txBody>
      </p:sp>
      <p:sp>
        <p:nvSpPr>
          <p:cNvPr id="6" name="Otsikko 2"/>
          <p:cNvSpPr>
            <a:spLocks noGrp="1"/>
          </p:cNvSpPr>
          <p:nvPr>
            <p:ph type="title"/>
          </p:nvPr>
        </p:nvSpPr>
        <p:spPr>
          <a:xfrm>
            <a:off x="1589650" y="309489"/>
            <a:ext cx="9764150" cy="1325563"/>
          </a:xfrm>
        </p:spPr>
        <p:txBody>
          <a:bodyPr/>
          <a:lstStyle/>
          <a:p>
            <a:r>
              <a:rPr lang="fi-FI" sz="3600" dirty="0"/>
              <a:t>Saattohoidossa olevan potilaan toivoa vahvistavat tekijät</a:t>
            </a:r>
          </a:p>
        </p:txBody>
      </p:sp>
    </p:spTree>
    <p:extLst>
      <p:ext uri="{BB962C8B-B14F-4D97-AF65-F5344CB8AC3E}">
        <p14:creationId xmlns:p14="http://schemas.microsoft.com/office/powerpoint/2010/main" val="181105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696036" y="1825625"/>
            <a:ext cx="11217668" cy="5339450"/>
          </a:xfrm>
        </p:spPr>
        <p:txBody>
          <a:bodyPr>
            <a:noAutofit/>
          </a:bodyPr>
          <a:lstStyle/>
          <a:p>
            <a:r>
              <a:rPr lang="fi-FI" b="1" i="1" dirty="0"/>
              <a:t>Toivon löytyminen jokapäiväisestä elämästä</a:t>
            </a:r>
          </a:p>
          <a:p>
            <a:pPr lvl="1"/>
            <a:r>
              <a:rPr lang="fi-FI" sz="1600" dirty="0"/>
              <a:t>Kivuttomuuden, syömiseen liittyvien asioiden sekä rauhan ja levon tuoma toivo</a:t>
            </a:r>
          </a:p>
          <a:p>
            <a:pPr lvl="1"/>
            <a:r>
              <a:rPr lang="fi-FI" sz="1600" dirty="0"/>
              <a:t>Itsenäisen selviytymisen antama toivo</a:t>
            </a:r>
          </a:p>
          <a:p>
            <a:pPr lvl="2">
              <a:lnSpc>
                <a:spcPct val="100000"/>
              </a:lnSpc>
            </a:pPr>
            <a:r>
              <a:rPr lang="fi-FI" sz="1400" dirty="0"/>
              <a:t>erittämistoimintojen hallinta</a:t>
            </a:r>
          </a:p>
          <a:p>
            <a:pPr lvl="2">
              <a:lnSpc>
                <a:spcPct val="100000"/>
              </a:lnSpc>
            </a:pPr>
            <a:r>
              <a:rPr lang="fi-FI" sz="1400" dirty="0"/>
              <a:t>liikkeelle pääseminen </a:t>
            </a:r>
          </a:p>
          <a:p>
            <a:pPr lvl="2">
              <a:lnSpc>
                <a:spcPct val="100000"/>
              </a:lnSpc>
            </a:pPr>
            <a:r>
              <a:rPr lang="fi-FI" sz="1400" dirty="0"/>
              <a:t>hallinnan tunteen säilyminen</a:t>
            </a:r>
          </a:p>
          <a:p>
            <a:pPr marL="914400" lvl="3" indent="0">
              <a:buNone/>
            </a:pPr>
            <a:r>
              <a:rPr lang="fi-FI" sz="1400" i="1" dirty="0"/>
              <a:t>”Siis </a:t>
            </a:r>
            <a:r>
              <a:rPr lang="fi-FI" sz="1400" i="1" dirty="0" err="1"/>
              <a:t>yksinkertasesti</a:t>
            </a:r>
            <a:r>
              <a:rPr lang="fi-FI" sz="1400" i="1" dirty="0"/>
              <a:t> se et </a:t>
            </a:r>
            <a:r>
              <a:rPr lang="fi-FI" sz="1400" i="1" dirty="0" err="1"/>
              <a:t>sä</a:t>
            </a:r>
            <a:r>
              <a:rPr lang="fi-FI" sz="1400" i="1" dirty="0"/>
              <a:t> pääset </a:t>
            </a:r>
            <a:r>
              <a:rPr lang="fi-FI" sz="1400" i="1" dirty="0" err="1"/>
              <a:t>ite</a:t>
            </a:r>
            <a:r>
              <a:rPr lang="fi-FI" sz="1400" i="1" dirty="0"/>
              <a:t> vessaan. Koska se on kuitenkin… näille vanhemmille on se että he joutuu apua pyytämään ja se et he pääsee, ettei </a:t>
            </a:r>
            <a:r>
              <a:rPr lang="fi-FI" sz="1400" i="1" dirty="0" err="1"/>
              <a:t>heijän</a:t>
            </a:r>
            <a:r>
              <a:rPr lang="fi-FI" sz="1400" i="1" dirty="0"/>
              <a:t> </a:t>
            </a:r>
            <a:r>
              <a:rPr lang="fi-FI" sz="1400" i="1" dirty="0" err="1"/>
              <a:t>tarttis</a:t>
            </a:r>
            <a:r>
              <a:rPr lang="fi-FI" sz="1400" i="1" dirty="0"/>
              <a:t> vaippaan päästää. Niin se on jo heille </a:t>
            </a:r>
            <a:r>
              <a:rPr lang="fi-FI" sz="1400" i="1" dirty="0" err="1"/>
              <a:t>semmonen</a:t>
            </a:r>
            <a:r>
              <a:rPr lang="fi-FI" sz="1400" i="1" dirty="0"/>
              <a:t>....” (Hoitaja 3)</a:t>
            </a:r>
            <a:endParaRPr lang="fi-FI" sz="1400" dirty="0"/>
          </a:p>
          <a:p>
            <a:pPr lvl="1"/>
            <a:r>
              <a:rPr lang="fi-FI" sz="1600" dirty="0"/>
              <a:t>Mahdollisimman tavallisen elämän eläminen ja asioiden järjestyminen </a:t>
            </a:r>
          </a:p>
          <a:p>
            <a:pPr lvl="1"/>
            <a:r>
              <a:rPr lang="fi-FI" sz="1600" dirty="0"/>
              <a:t>Elämisen normaaliuden säilyttäminen ja siinä tukeminen - elämän korostaminen</a:t>
            </a:r>
          </a:p>
          <a:p>
            <a:pPr lvl="1"/>
            <a:r>
              <a:rPr lang="fi-FI" sz="1600" dirty="0"/>
              <a:t>Luonto ja ympäristö (Saattohoitokotien kodinomaisuus) </a:t>
            </a:r>
          </a:p>
          <a:p>
            <a:pPr lvl="1"/>
            <a:r>
              <a:rPr lang="fi-FI" sz="1600" dirty="0"/>
              <a:t>Erilaiset toivon symbolit</a:t>
            </a:r>
          </a:p>
          <a:p>
            <a:pPr lvl="2"/>
            <a:r>
              <a:rPr lang="fi-FI" sz="1400" dirty="0"/>
              <a:t>rakkaiden valokuvat </a:t>
            </a:r>
          </a:p>
          <a:p>
            <a:pPr lvl="2"/>
            <a:r>
              <a:rPr lang="fi-FI" sz="1400" dirty="0"/>
              <a:t>hengellisyyteen ja uskontoon liittyvät esineet </a:t>
            </a:r>
            <a:r>
              <a:rPr lang="fi-FI" sz="1200" i="1" dirty="0"/>
              <a:t> </a:t>
            </a:r>
          </a:p>
          <a:p>
            <a:pPr marL="914400" lvl="2" indent="0">
              <a:buNone/>
            </a:pPr>
            <a:endParaRPr lang="fi-FI" sz="1400" dirty="0"/>
          </a:p>
          <a:p>
            <a:pPr lvl="1"/>
            <a:endParaRPr lang="fi-FI" sz="1100" dirty="0"/>
          </a:p>
          <a:p>
            <a:endParaRPr lang="fi-FI" sz="1400" dirty="0"/>
          </a:p>
        </p:txBody>
      </p:sp>
      <p:sp>
        <p:nvSpPr>
          <p:cNvPr id="6" name="Otsikko 2"/>
          <p:cNvSpPr>
            <a:spLocks noGrp="1"/>
          </p:cNvSpPr>
          <p:nvPr>
            <p:ph type="title"/>
          </p:nvPr>
        </p:nvSpPr>
        <p:spPr>
          <a:xfrm>
            <a:off x="1589650" y="294352"/>
            <a:ext cx="9764150" cy="1325563"/>
          </a:xfrm>
        </p:spPr>
        <p:txBody>
          <a:bodyPr/>
          <a:lstStyle/>
          <a:p>
            <a:r>
              <a:rPr lang="fi-FI" sz="3600" dirty="0"/>
              <a:t>Saattohoidossa olevan potilaan toivoa vahvistavat tekijät</a:t>
            </a:r>
          </a:p>
        </p:txBody>
      </p:sp>
    </p:spTree>
    <p:extLst>
      <p:ext uri="{BB962C8B-B14F-4D97-AF65-F5344CB8AC3E}">
        <p14:creationId xmlns:p14="http://schemas.microsoft.com/office/powerpoint/2010/main" val="395838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1864978" y="2520034"/>
            <a:ext cx="8686800" cy="1463040"/>
          </a:xfrm>
        </p:spPr>
        <p:txBody>
          <a:bodyPr>
            <a:normAutofit/>
          </a:bodyPr>
          <a:lstStyle/>
          <a:p>
            <a:r>
              <a:rPr lang="fi-FI" sz="6600" dirty="0"/>
              <a:t>Mitä toivo on minulle?</a:t>
            </a:r>
          </a:p>
        </p:txBody>
      </p:sp>
      <p:pic>
        <p:nvPicPr>
          <p:cNvPr id="7" name="Kuva 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49942" y="-456736"/>
            <a:ext cx="5391150" cy="5715000"/>
          </a:xfrm>
          <a:prstGeom prst="rect">
            <a:avLst/>
          </a:prstGeom>
        </p:spPr>
      </p:pic>
      <p:pic>
        <p:nvPicPr>
          <p:cNvPr id="8" name="Kuva 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0800000">
            <a:off x="7088299" y="1474310"/>
            <a:ext cx="5391150" cy="5715000"/>
          </a:xfrm>
          <a:prstGeom prst="rect">
            <a:avLst/>
          </a:prstGeom>
        </p:spPr>
      </p:pic>
    </p:spTree>
    <p:extLst>
      <p:ext uri="{BB962C8B-B14F-4D97-AF65-F5344CB8AC3E}">
        <p14:creationId xmlns:p14="http://schemas.microsoft.com/office/powerpoint/2010/main" val="11823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r>
              <a:rPr lang="fi-FI" b="1" i="1" dirty="0"/>
              <a:t>Toiset ihmiset toivon lähteenä </a:t>
            </a:r>
          </a:p>
          <a:p>
            <a:pPr lvl="1"/>
            <a:r>
              <a:rPr lang="fi-FI" dirty="0"/>
              <a:t>Perheestä, läheisistä, ystävistä, potilastovereista ja hoitajista saatu toivo </a:t>
            </a:r>
          </a:p>
          <a:p>
            <a:pPr lvl="1"/>
            <a:r>
              <a:rPr lang="fi-FI" dirty="0"/>
              <a:t>Läheisten toivoa ylläpitävä toiminta </a:t>
            </a:r>
          </a:p>
          <a:p>
            <a:pPr lvl="1"/>
            <a:r>
              <a:rPr lang="fi-FI" dirty="0"/>
              <a:t>Tietoisuus läheisten elämän vakaudesta ja selviämisestä </a:t>
            </a:r>
          </a:p>
          <a:p>
            <a:pPr lvl="1"/>
            <a:r>
              <a:rPr lang="fi-FI" dirty="0"/>
              <a:t>Vertaistuen merkitys</a:t>
            </a:r>
          </a:p>
          <a:p>
            <a:pPr marL="457200" lvl="1" indent="0">
              <a:buNone/>
            </a:pPr>
            <a:endParaRPr lang="fi-FI" dirty="0"/>
          </a:p>
          <a:p>
            <a:pPr marL="594360" lvl="2" indent="0">
              <a:buNone/>
            </a:pPr>
            <a:r>
              <a:rPr lang="fi-FI" i="1" dirty="0"/>
              <a:t>”Se toivo, ei sen suurempaa </a:t>
            </a:r>
            <a:r>
              <a:rPr lang="fi-FI" i="1" dirty="0" err="1"/>
              <a:t>oo</a:t>
            </a:r>
            <a:r>
              <a:rPr lang="fi-FI" i="1" dirty="0"/>
              <a:t>… Kun lapset ja lapsenlapset voi hyvin… niillä ei </a:t>
            </a:r>
            <a:r>
              <a:rPr lang="fi-FI" i="1" dirty="0" err="1"/>
              <a:t>oo</a:t>
            </a:r>
            <a:r>
              <a:rPr lang="fi-FI" i="1" dirty="0"/>
              <a:t> mitään hätää.” (Potilas 6)</a:t>
            </a:r>
            <a:endParaRPr lang="fi-FI" dirty="0"/>
          </a:p>
          <a:p>
            <a:endParaRPr lang="fi-FI" dirty="0"/>
          </a:p>
          <a:p>
            <a:endParaRPr lang="fi-FI" dirty="0"/>
          </a:p>
        </p:txBody>
      </p:sp>
      <p:sp>
        <p:nvSpPr>
          <p:cNvPr id="6" name="Otsikko 2"/>
          <p:cNvSpPr>
            <a:spLocks noGrp="1"/>
          </p:cNvSpPr>
          <p:nvPr>
            <p:ph type="title"/>
          </p:nvPr>
        </p:nvSpPr>
        <p:spPr>
          <a:xfrm>
            <a:off x="1589650" y="309489"/>
            <a:ext cx="9764150" cy="1325563"/>
          </a:xfrm>
        </p:spPr>
        <p:txBody>
          <a:bodyPr/>
          <a:lstStyle/>
          <a:p>
            <a:r>
              <a:rPr lang="fi-FI" sz="3600" dirty="0"/>
              <a:t>Saattohoidossa olevan potilaan toivoa vahvistavat tekijät</a:t>
            </a:r>
          </a:p>
        </p:txBody>
      </p:sp>
    </p:spTree>
    <p:extLst>
      <p:ext uri="{BB962C8B-B14F-4D97-AF65-F5344CB8AC3E}">
        <p14:creationId xmlns:p14="http://schemas.microsoft.com/office/powerpoint/2010/main" val="179762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1589650" y="1929234"/>
            <a:ext cx="9764150" cy="4351338"/>
          </a:xfrm>
        </p:spPr>
        <p:txBody>
          <a:bodyPr>
            <a:normAutofit/>
          </a:bodyPr>
          <a:lstStyle/>
          <a:p>
            <a:r>
              <a:rPr lang="fi-FI" b="1" i="1" dirty="0"/>
              <a:t>Kuolemaan valmistautumisesta versova toivo</a:t>
            </a:r>
          </a:p>
          <a:p>
            <a:pPr lvl="1"/>
            <a:r>
              <a:rPr lang="fi-FI" dirty="0"/>
              <a:t>Kuoleman jälkeisen elämän ja jälleennäkemisen toivo </a:t>
            </a:r>
          </a:p>
          <a:p>
            <a:pPr lvl="1"/>
            <a:r>
              <a:rPr lang="fi-FI" dirty="0"/>
              <a:t>Kuoleman hyväksymisen luoma toivo </a:t>
            </a:r>
          </a:p>
          <a:p>
            <a:pPr lvl="2"/>
            <a:r>
              <a:rPr lang="fi-FI" dirty="0"/>
              <a:t>Ymmärrys kuolemasta elämän luonnollisena päätepisteenä</a:t>
            </a:r>
          </a:p>
          <a:p>
            <a:pPr lvl="2"/>
            <a:r>
              <a:rPr lang="fi-FI" dirty="0"/>
              <a:t>Päätös saattohoitoon siirtymisestä </a:t>
            </a:r>
          </a:p>
          <a:p>
            <a:pPr lvl="2"/>
            <a:r>
              <a:rPr lang="fi-FI" dirty="0"/>
              <a:t>Kuoleman hyväksyminen ja siitä avoimesti keskusteleminen</a:t>
            </a:r>
          </a:p>
          <a:p>
            <a:pPr marL="914400" lvl="2" indent="0">
              <a:buNone/>
            </a:pPr>
            <a:endParaRPr lang="fi-FI" dirty="0"/>
          </a:p>
          <a:p>
            <a:pPr marL="914400" lvl="3" indent="0">
              <a:buNone/>
            </a:pPr>
            <a:r>
              <a:rPr lang="fi-FI" i="1" dirty="0"/>
              <a:t>”Niin, vaikka kuitenkin kun on oikein realisti ja ymmärtää kaikkia juttuja, ja on vielä järjissään, niin kun </a:t>
            </a:r>
            <a:r>
              <a:rPr lang="fi-FI" i="1" dirty="0" err="1"/>
              <a:t>tää</a:t>
            </a:r>
            <a:r>
              <a:rPr lang="fi-FI" i="1" dirty="0"/>
              <a:t> on siis niin kun kaikkien kohtalo. Kaikkien loppu. Ja se on yhtä luonnollinen kun syntymä.” (Potilas 3)</a:t>
            </a:r>
            <a:endParaRPr lang="fi-FI" dirty="0"/>
          </a:p>
          <a:p>
            <a:endParaRPr lang="fi-FI" dirty="0"/>
          </a:p>
        </p:txBody>
      </p:sp>
      <p:sp>
        <p:nvSpPr>
          <p:cNvPr id="6" name="Otsikko 2"/>
          <p:cNvSpPr>
            <a:spLocks noGrp="1"/>
          </p:cNvSpPr>
          <p:nvPr>
            <p:ph type="title"/>
          </p:nvPr>
        </p:nvSpPr>
        <p:spPr>
          <a:xfrm>
            <a:off x="1589650" y="326488"/>
            <a:ext cx="9764150" cy="1325563"/>
          </a:xfrm>
        </p:spPr>
        <p:txBody>
          <a:bodyPr/>
          <a:lstStyle/>
          <a:p>
            <a:r>
              <a:rPr lang="fi-FI" sz="3600" dirty="0"/>
              <a:t>Saattohoidossa olevan potilaan toivoa vahvistavat tekijät</a:t>
            </a:r>
          </a:p>
        </p:txBody>
      </p:sp>
    </p:spTree>
    <p:extLst>
      <p:ext uri="{BB962C8B-B14F-4D97-AF65-F5344CB8AC3E}">
        <p14:creationId xmlns:p14="http://schemas.microsoft.com/office/powerpoint/2010/main" val="2187484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r>
              <a:rPr lang="fi-FI" b="1" i="1" dirty="0"/>
              <a:t>Kuoleman varjostama toivo</a:t>
            </a:r>
            <a:r>
              <a:rPr lang="fi-FI" b="1" dirty="0"/>
              <a:t> </a:t>
            </a:r>
          </a:p>
          <a:p>
            <a:pPr lvl="1"/>
            <a:r>
              <a:rPr lang="fi-FI" dirty="0"/>
              <a:t>Oman kuoleman väistämättömyyden ymmärtäminen</a:t>
            </a:r>
          </a:p>
          <a:p>
            <a:pPr lvl="1"/>
            <a:r>
              <a:rPr lang="fi-FI" dirty="0"/>
              <a:t>Kuoleman konkretisoituminen saattohoitokodin potilastovereiden kautta</a:t>
            </a:r>
          </a:p>
          <a:p>
            <a:pPr lvl="1"/>
            <a:r>
              <a:rPr lang="fi-FI" dirty="0"/>
              <a:t>Elämättömän elämän sureminen</a:t>
            </a:r>
          </a:p>
          <a:p>
            <a:pPr lvl="2"/>
            <a:r>
              <a:rPr lang="fi-FI" dirty="0"/>
              <a:t>Elämä kulunut johonkin muuhun, kuin mitä oli suunnitellut</a:t>
            </a:r>
          </a:p>
          <a:p>
            <a:pPr lvl="2"/>
            <a:r>
              <a:rPr lang="fi-FI" dirty="0"/>
              <a:t>Lasten ja lastenlasten varttumisesta vaille jääminen</a:t>
            </a:r>
          </a:p>
          <a:p>
            <a:pPr lvl="2"/>
            <a:r>
              <a:rPr lang="fi-FI" dirty="0"/>
              <a:t>Uskon horjuminen ja potilaan kokemus kelpaamattomuudesta</a:t>
            </a:r>
          </a:p>
          <a:p>
            <a:endParaRPr lang="fi-FI" dirty="0"/>
          </a:p>
        </p:txBody>
      </p:sp>
      <p:sp>
        <p:nvSpPr>
          <p:cNvPr id="6" name="Otsikko 2"/>
          <p:cNvSpPr>
            <a:spLocks noGrp="1"/>
          </p:cNvSpPr>
          <p:nvPr>
            <p:ph type="title"/>
          </p:nvPr>
        </p:nvSpPr>
        <p:spPr>
          <a:xfrm>
            <a:off x="1589650" y="309489"/>
            <a:ext cx="9764150" cy="1325563"/>
          </a:xfrm>
        </p:spPr>
        <p:txBody>
          <a:bodyPr/>
          <a:lstStyle/>
          <a:p>
            <a:r>
              <a:rPr lang="fi-FI" sz="3600" dirty="0"/>
              <a:t>Saattohoidossa olevan potilaan toivoa heikentävät tekijät</a:t>
            </a:r>
          </a:p>
        </p:txBody>
      </p:sp>
    </p:spTree>
    <p:extLst>
      <p:ext uri="{BB962C8B-B14F-4D97-AF65-F5344CB8AC3E}">
        <p14:creationId xmlns:p14="http://schemas.microsoft.com/office/powerpoint/2010/main" val="181567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fontScale="92500" lnSpcReduction="10000"/>
          </a:bodyPr>
          <a:lstStyle/>
          <a:p>
            <a:r>
              <a:rPr lang="fi-FI" i="1" dirty="0"/>
              <a:t> </a:t>
            </a:r>
            <a:r>
              <a:rPr lang="fi-FI" b="1" i="1" dirty="0"/>
              <a:t>Sairauden etenemisen heikentämä toivo </a:t>
            </a:r>
          </a:p>
          <a:p>
            <a:pPr lvl="1"/>
            <a:r>
              <a:rPr lang="fi-FI" dirty="0"/>
              <a:t>Oiretaakan lisääntyminen</a:t>
            </a:r>
          </a:p>
          <a:p>
            <a:pPr lvl="2"/>
            <a:r>
              <a:rPr lang="fi-FI" dirty="0"/>
              <a:t>Ruokahaluttomuus, kipu, väsymys, hengenahdistus ja turvotukset </a:t>
            </a:r>
          </a:p>
          <a:p>
            <a:pPr marL="914400" lvl="2" indent="0">
              <a:buNone/>
            </a:pPr>
            <a:endParaRPr lang="fi-FI" i="1" dirty="0"/>
          </a:p>
          <a:p>
            <a:pPr lvl="1"/>
            <a:r>
              <a:rPr lang="fi-FI" dirty="0"/>
              <a:t>Sairauden tuomat rajoitukset </a:t>
            </a:r>
          </a:p>
          <a:p>
            <a:pPr marL="457200" lvl="1" indent="0">
              <a:buNone/>
            </a:pPr>
            <a:r>
              <a:rPr lang="fi-FI" dirty="0"/>
              <a:t> </a:t>
            </a:r>
          </a:p>
          <a:p>
            <a:pPr marL="594360" lvl="2" indent="0">
              <a:buNone/>
            </a:pPr>
            <a:r>
              <a:rPr lang="fi-FI" i="1" dirty="0"/>
              <a:t>”Mulla oli vielä vähän aikaa sitten niin enemmän toivoa mutta nyt kun </a:t>
            </a:r>
            <a:r>
              <a:rPr lang="fi-FI" i="1" dirty="0" err="1"/>
              <a:t>mie</a:t>
            </a:r>
            <a:r>
              <a:rPr lang="fi-FI" i="1" dirty="0"/>
              <a:t> sain sen toisen sädekuurin niin sekin niin kun se… </a:t>
            </a:r>
            <a:r>
              <a:rPr lang="fi-FI" i="1" dirty="0" err="1"/>
              <a:t>Mie</a:t>
            </a:r>
            <a:r>
              <a:rPr lang="fi-FI" i="1" dirty="0"/>
              <a:t> tajusin et kyllä </a:t>
            </a:r>
            <a:r>
              <a:rPr lang="fi-FI" i="1" dirty="0" err="1"/>
              <a:t>tää</a:t>
            </a:r>
            <a:r>
              <a:rPr lang="fi-FI" i="1" dirty="0"/>
              <a:t> on et </a:t>
            </a:r>
            <a:r>
              <a:rPr lang="fi-FI" i="1" dirty="0" err="1"/>
              <a:t>oon</a:t>
            </a:r>
            <a:r>
              <a:rPr lang="fi-FI" i="1" dirty="0"/>
              <a:t> viimesillä reissuilla.” (Potilas 4)</a:t>
            </a:r>
            <a:endParaRPr lang="fi-FI" dirty="0"/>
          </a:p>
          <a:p>
            <a:pPr marL="0" indent="0">
              <a:buNone/>
            </a:pPr>
            <a:r>
              <a:rPr lang="fi-FI" dirty="0"/>
              <a:t> </a:t>
            </a:r>
          </a:p>
          <a:p>
            <a:pPr marL="594360" lvl="2" indent="0">
              <a:buNone/>
            </a:pPr>
            <a:r>
              <a:rPr lang="fi-FI" i="1" dirty="0"/>
              <a:t>”Ettei </a:t>
            </a:r>
            <a:r>
              <a:rPr lang="fi-FI" i="1" dirty="0" err="1"/>
              <a:t>jaksanu</a:t>
            </a:r>
            <a:r>
              <a:rPr lang="fi-FI" i="1" dirty="0"/>
              <a:t> </a:t>
            </a:r>
            <a:r>
              <a:rPr lang="fi-FI" i="1" dirty="0" err="1"/>
              <a:t>niinkun</a:t>
            </a:r>
            <a:r>
              <a:rPr lang="fi-FI" i="1" dirty="0"/>
              <a:t> </a:t>
            </a:r>
            <a:r>
              <a:rPr lang="fi-FI" i="1" dirty="0" err="1"/>
              <a:t>oikeen</a:t>
            </a:r>
            <a:r>
              <a:rPr lang="fi-FI" i="1" dirty="0"/>
              <a:t> niin mää sanon, että kylä </a:t>
            </a:r>
            <a:r>
              <a:rPr lang="fi-FI" i="1" dirty="0" err="1"/>
              <a:t>ny</a:t>
            </a:r>
            <a:r>
              <a:rPr lang="fi-FI" i="1" dirty="0"/>
              <a:t> on niin kun </a:t>
            </a:r>
            <a:r>
              <a:rPr lang="fi-FI" i="1" dirty="0" err="1"/>
              <a:t>sillälailla</a:t>
            </a:r>
            <a:r>
              <a:rPr lang="fi-FI" i="1" dirty="0"/>
              <a:t> jotenkin jotain mätää, </a:t>
            </a:r>
            <a:r>
              <a:rPr lang="fi-FI" i="1" dirty="0" err="1"/>
              <a:t>etton</a:t>
            </a:r>
            <a:r>
              <a:rPr lang="fi-FI" i="1" dirty="0"/>
              <a:t> niin veto pois. Ja </a:t>
            </a:r>
            <a:r>
              <a:rPr lang="fi-FI" i="1" dirty="0" err="1"/>
              <a:t>semmonen</a:t>
            </a:r>
            <a:r>
              <a:rPr lang="fi-FI" i="1" dirty="0"/>
              <a:t>… ei </a:t>
            </a:r>
            <a:r>
              <a:rPr lang="fi-FI" i="1" dirty="0" err="1"/>
              <a:t>olis</a:t>
            </a:r>
            <a:r>
              <a:rPr lang="fi-FI" i="1" dirty="0"/>
              <a:t> </a:t>
            </a:r>
            <a:r>
              <a:rPr lang="fi-FI" i="1" dirty="0" err="1"/>
              <a:t>jaksanu</a:t>
            </a:r>
            <a:r>
              <a:rPr lang="fi-FI" i="1" dirty="0"/>
              <a:t> mitään muuta kun nukkua. Että vähissähän se </a:t>
            </a:r>
            <a:r>
              <a:rPr lang="fi-FI" i="1" dirty="0" err="1"/>
              <a:t>toivoki</a:t>
            </a:r>
            <a:r>
              <a:rPr lang="fi-FI" i="1" dirty="0"/>
              <a:t> </a:t>
            </a:r>
            <a:r>
              <a:rPr lang="fi-FI" i="1" dirty="0" err="1"/>
              <a:t>sitte</a:t>
            </a:r>
            <a:r>
              <a:rPr lang="fi-FI" i="1" dirty="0"/>
              <a:t> oli…” (Potilas 2)</a:t>
            </a:r>
            <a:endParaRPr lang="fi-FI" dirty="0"/>
          </a:p>
        </p:txBody>
      </p:sp>
      <p:sp>
        <p:nvSpPr>
          <p:cNvPr id="6" name="Otsikko 2"/>
          <p:cNvSpPr>
            <a:spLocks noGrp="1"/>
          </p:cNvSpPr>
          <p:nvPr>
            <p:ph type="title"/>
          </p:nvPr>
        </p:nvSpPr>
        <p:spPr>
          <a:xfrm>
            <a:off x="1589650" y="309489"/>
            <a:ext cx="9764150" cy="1325563"/>
          </a:xfrm>
        </p:spPr>
        <p:txBody>
          <a:bodyPr/>
          <a:lstStyle/>
          <a:p>
            <a:r>
              <a:rPr lang="fi-FI" sz="3600" dirty="0"/>
              <a:t>Saattohoidossa olevan potilaan toivoa heikentävät tekijät</a:t>
            </a:r>
          </a:p>
        </p:txBody>
      </p:sp>
    </p:spTree>
    <p:extLst>
      <p:ext uri="{BB962C8B-B14F-4D97-AF65-F5344CB8AC3E}">
        <p14:creationId xmlns:p14="http://schemas.microsoft.com/office/powerpoint/2010/main" val="166099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r>
              <a:rPr lang="fi-FI" i="1" dirty="0"/>
              <a:t> </a:t>
            </a:r>
            <a:r>
              <a:rPr lang="fi-FI" b="1" i="1" dirty="0"/>
              <a:t>Toisten ihmisten murentama toivo</a:t>
            </a:r>
            <a:r>
              <a:rPr lang="fi-FI" b="1" dirty="0"/>
              <a:t> </a:t>
            </a:r>
          </a:p>
          <a:p>
            <a:pPr lvl="1"/>
            <a:r>
              <a:rPr lang="fi-FI" dirty="0"/>
              <a:t>Omaisiin liittyvät tunnekokemukset</a:t>
            </a:r>
          </a:p>
          <a:p>
            <a:pPr lvl="2"/>
            <a:r>
              <a:rPr lang="fi-FI" dirty="0"/>
              <a:t>Toivoa vievät asiat ja sanat</a:t>
            </a:r>
          </a:p>
          <a:p>
            <a:pPr lvl="2"/>
            <a:r>
              <a:rPr lang="fi-FI" dirty="0"/>
              <a:t>Lupausten pettäminen</a:t>
            </a:r>
          </a:p>
          <a:p>
            <a:pPr lvl="2"/>
            <a:r>
              <a:rPr lang="fi-FI" dirty="0"/>
              <a:t>Vähättelevä tsemppaaminen</a:t>
            </a:r>
          </a:p>
          <a:p>
            <a:pPr lvl="2"/>
            <a:r>
              <a:rPr lang="fi-FI" dirty="0"/>
              <a:t>Läheisten odotukset kuolevaa kohtaan</a:t>
            </a:r>
          </a:p>
          <a:p>
            <a:pPr lvl="2"/>
            <a:r>
              <a:rPr lang="fi-FI" dirty="0"/>
              <a:t>Läheisten kyvyttömyys päästää irti</a:t>
            </a:r>
          </a:p>
          <a:p>
            <a:pPr lvl="2"/>
            <a:r>
              <a:rPr lang="fi-FI" dirty="0"/>
              <a:t>Kuolevan toiveiden mitätöiminen</a:t>
            </a:r>
          </a:p>
          <a:p>
            <a:pPr lvl="1"/>
            <a:r>
              <a:rPr lang="fi-FI" dirty="0"/>
              <a:t>Hoitohenkilökunnan toivoa vievä toiminta</a:t>
            </a:r>
          </a:p>
        </p:txBody>
      </p:sp>
      <p:sp>
        <p:nvSpPr>
          <p:cNvPr id="6" name="Otsikko 2"/>
          <p:cNvSpPr>
            <a:spLocks noGrp="1"/>
          </p:cNvSpPr>
          <p:nvPr>
            <p:ph type="title"/>
          </p:nvPr>
        </p:nvSpPr>
        <p:spPr>
          <a:xfrm>
            <a:off x="1589650" y="210579"/>
            <a:ext cx="9764150" cy="1325563"/>
          </a:xfrm>
        </p:spPr>
        <p:txBody>
          <a:bodyPr/>
          <a:lstStyle/>
          <a:p>
            <a:r>
              <a:rPr lang="fi-FI" sz="3600" dirty="0"/>
              <a:t>Saattohoidossa olevan potilaan toivoa heikentävät tekijät</a:t>
            </a:r>
          </a:p>
        </p:txBody>
      </p:sp>
    </p:spTree>
    <p:extLst>
      <p:ext uri="{BB962C8B-B14F-4D97-AF65-F5344CB8AC3E}">
        <p14:creationId xmlns:p14="http://schemas.microsoft.com/office/powerpoint/2010/main" val="167446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7865" y="793218"/>
            <a:ext cx="9137948" cy="1143000"/>
          </a:xfrm>
        </p:spPr>
        <p:txBody>
          <a:bodyPr>
            <a:normAutofit fontScale="90000"/>
          </a:bodyPr>
          <a:lstStyle/>
          <a:p>
            <a:r>
              <a:rPr lang="fi-FI" sz="4400" b="1" dirty="0">
                <a:effectLst>
                  <a:outerShdw blurRad="38100" dist="38100" dir="2700000" algn="tl">
                    <a:srgbClr val="000000">
                      <a:alpha val="43137"/>
                    </a:srgbClr>
                  </a:outerShdw>
                </a:effectLst>
                <a:latin typeface="Bradley Hand ITC" panose="03070402050302030203" pitchFamily="66" charset="0"/>
              </a:rPr>
              <a:t>”Ehkä se toivo on </a:t>
            </a:r>
            <a:r>
              <a:rPr lang="fi-FI" sz="4400" b="1" dirty="0" err="1">
                <a:effectLst>
                  <a:outerShdw blurRad="38100" dist="38100" dir="2700000" algn="tl">
                    <a:srgbClr val="000000">
                      <a:alpha val="43137"/>
                    </a:srgbClr>
                  </a:outerShdw>
                </a:effectLst>
                <a:latin typeface="Bradley Hand ITC" panose="03070402050302030203" pitchFamily="66" charset="0"/>
              </a:rPr>
              <a:t>mun</a:t>
            </a:r>
            <a:r>
              <a:rPr lang="fi-FI" sz="4400" b="1" dirty="0">
                <a:effectLst>
                  <a:outerShdw blurRad="38100" dist="38100" dir="2700000" algn="tl">
                    <a:srgbClr val="000000">
                      <a:alpha val="43137"/>
                    </a:srgbClr>
                  </a:outerShdw>
                </a:effectLst>
                <a:latin typeface="Bradley Hand ITC" panose="03070402050302030203" pitchFamily="66" charset="0"/>
              </a:rPr>
              <a:t> kohdallani nyt juuri sitä, että </a:t>
            </a:r>
            <a:r>
              <a:rPr lang="fi-FI" sz="4400" b="1" dirty="0" err="1">
                <a:effectLst>
                  <a:outerShdw blurRad="38100" dist="38100" dir="2700000" algn="tl">
                    <a:srgbClr val="000000">
                      <a:alpha val="43137"/>
                    </a:srgbClr>
                  </a:outerShdw>
                </a:effectLst>
                <a:latin typeface="Bradley Hand ITC" panose="03070402050302030203" pitchFamily="66" charset="0"/>
              </a:rPr>
              <a:t>mä</a:t>
            </a:r>
            <a:r>
              <a:rPr lang="fi-FI" sz="4400" b="1" dirty="0">
                <a:effectLst>
                  <a:outerShdw blurRad="38100" dist="38100" dir="2700000" algn="tl">
                    <a:srgbClr val="000000">
                      <a:alpha val="43137"/>
                    </a:srgbClr>
                  </a:outerShdw>
                </a:effectLst>
                <a:latin typeface="Bradley Hand ITC" panose="03070402050302030203" pitchFamily="66" charset="0"/>
              </a:rPr>
              <a:t> elän tätä päivää”</a:t>
            </a:r>
            <a:br>
              <a:rPr lang="fi-FI" b="1" dirty="0">
                <a:effectLst>
                  <a:outerShdw blurRad="38100" dist="38100" dir="2700000" algn="tl">
                    <a:srgbClr val="000000">
                      <a:alpha val="43137"/>
                    </a:srgbClr>
                  </a:outerShdw>
                </a:effectLst>
              </a:rPr>
            </a:br>
            <a:endParaRPr lang="fi-FI" dirty="0">
              <a:effectLst>
                <a:outerShdw blurRad="38100" dist="38100" dir="2700000" algn="tl">
                  <a:srgbClr val="000000">
                    <a:alpha val="43137"/>
                  </a:srgbClr>
                </a:outerShdw>
              </a:effectLst>
            </a:endParaRPr>
          </a:p>
        </p:txBody>
      </p:sp>
      <p:sp>
        <p:nvSpPr>
          <p:cNvPr id="4" name="Content Placeholder 3"/>
          <p:cNvSpPr txBox="1">
            <a:spLocks noGrp="1"/>
          </p:cNvSpPr>
          <p:nvPr>
            <p:ph idx="1"/>
          </p:nvPr>
        </p:nvSpPr>
        <p:spPr>
          <a:xfrm>
            <a:off x="2696396" y="295133"/>
            <a:ext cx="7202776" cy="996170"/>
          </a:xfrm>
          <a:prstGeom prst="rect">
            <a:avLst/>
          </a:prstGeom>
          <a:noFill/>
        </p:spPr>
        <p:txBody>
          <a:bodyPr wrap="square" rtlCol="0">
            <a:spAutoFit/>
          </a:bodyPr>
          <a:lstStyle/>
          <a:p>
            <a:pPr>
              <a:lnSpc>
                <a:spcPct val="90000"/>
              </a:lnSpc>
            </a:pPr>
            <a:endParaRPr lang="fi-FI" dirty="0"/>
          </a:p>
          <a:p>
            <a:pPr>
              <a:lnSpc>
                <a:spcPct val="90000"/>
              </a:lnSpc>
            </a:pPr>
            <a:endParaRPr lang="fi-FI"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9565" t="15815" b="3863"/>
          <a:stretch/>
        </p:blipFill>
        <p:spPr>
          <a:xfrm rot="5400000">
            <a:off x="388981" y="2502469"/>
            <a:ext cx="4224882" cy="2814276"/>
          </a:xfrm>
          <a:prstGeom prst="rect">
            <a:avLst/>
          </a:prstGeom>
          <a:ln>
            <a:noFill/>
          </a:ln>
          <a:effectLst>
            <a:softEdge rad="112500"/>
          </a:effectLst>
        </p:spPr>
      </p:pic>
      <p:pic>
        <p:nvPicPr>
          <p:cNvPr id="12" name="Kuv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5136" y="1578833"/>
            <a:ext cx="7200900" cy="4800600"/>
          </a:xfrm>
          <a:prstGeom prst="rect">
            <a:avLst/>
          </a:prstGeom>
          <a:ln>
            <a:noFill/>
          </a:ln>
          <a:effectLst>
            <a:softEdge rad="112500"/>
          </a:effectLst>
        </p:spPr>
      </p:pic>
    </p:spTree>
    <p:extLst>
      <p:ext uri="{BB962C8B-B14F-4D97-AF65-F5344CB8AC3E}">
        <p14:creationId xmlns:p14="http://schemas.microsoft.com/office/powerpoint/2010/main" val="213348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97573" y="0"/>
            <a:ext cx="7202776" cy="831304"/>
          </a:xfrm>
        </p:spPr>
        <p:txBody>
          <a:bodyPr/>
          <a:lstStyle/>
          <a:p>
            <a:r>
              <a:rPr lang="fi-FI" dirty="0"/>
              <a:t>Lähteitä:</a:t>
            </a:r>
          </a:p>
        </p:txBody>
      </p:sp>
      <p:sp>
        <p:nvSpPr>
          <p:cNvPr id="3" name="Sisällön paikkamerkki 2"/>
          <p:cNvSpPr>
            <a:spLocks noGrp="1"/>
          </p:cNvSpPr>
          <p:nvPr>
            <p:ph idx="1"/>
          </p:nvPr>
        </p:nvSpPr>
        <p:spPr>
          <a:xfrm>
            <a:off x="423081" y="1145401"/>
            <a:ext cx="11256520" cy="4495800"/>
          </a:xfrm>
        </p:spPr>
        <p:txBody>
          <a:bodyPr>
            <a:noAutofit/>
          </a:bodyPr>
          <a:lstStyle/>
          <a:p>
            <a:r>
              <a:rPr lang="en-US" sz="1400" dirty="0"/>
              <a:t>Buckley J &amp; </a:t>
            </a:r>
            <a:r>
              <a:rPr lang="en-US" sz="1400" dirty="0" err="1"/>
              <a:t>Herth</a:t>
            </a:r>
            <a:r>
              <a:rPr lang="en-US" sz="1400" dirty="0"/>
              <a:t> K. 2004. Fostering hope in terminally ill patients. </a:t>
            </a:r>
            <a:r>
              <a:rPr lang="en-US" sz="1400" i="1" dirty="0"/>
              <a:t>Nursing Standard </a:t>
            </a:r>
            <a:r>
              <a:rPr lang="en-US" sz="1400" dirty="0"/>
              <a:t>19, 33-41.</a:t>
            </a:r>
            <a:endParaRPr lang="fi-FI" sz="1400" dirty="0"/>
          </a:p>
          <a:p>
            <a:r>
              <a:rPr lang="en-US" sz="1400" dirty="0"/>
              <a:t>Clayton JM, Hancock K, Parker S, </a:t>
            </a:r>
            <a:r>
              <a:rPr lang="en-US" sz="1400" dirty="0" err="1"/>
              <a:t>Butow</a:t>
            </a:r>
            <a:r>
              <a:rPr lang="en-US" sz="1400" dirty="0"/>
              <a:t> PN, </a:t>
            </a:r>
            <a:r>
              <a:rPr lang="en-US" sz="1400" dirty="0" err="1"/>
              <a:t>Walder</a:t>
            </a:r>
            <a:r>
              <a:rPr lang="en-US" sz="1400" dirty="0"/>
              <a:t> S, Carrick S, et al. 2008. Sustaining hope when communicating with terminally ill patients and their families: a systematic review. </a:t>
            </a:r>
            <a:r>
              <a:rPr lang="en-US" sz="1400" i="1" dirty="0"/>
              <a:t>Psycho-Oncology </a:t>
            </a:r>
            <a:r>
              <a:rPr lang="en-US" sz="1400" dirty="0"/>
              <a:t>17, 641-659.</a:t>
            </a:r>
            <a:endParaRPr lang="fi-FI" sz="1400" dirty="0"/>
          </a:p>
          <a:p>
            <a:r>
              <a:rPr lang="en-US" sz="1400" dirty="0" err="1"/>
              <a:t>Dufault</a:t>
            </a:r>
            <a:r>
              <a:rPr lang="en-US" sz="1400" dirty="0"/>
              <a:t> K &amp; </a:t>
            </a:r>
            <a:r>
              <a:rPr lang="en-US" sz="1400" dirty="0" err="1"/>
              <a:t>Martocchio</a:t>
            </a:r>
            <a:r>
              <a:rPr lang="en-US" sz="1400" dirty="0"/>
              <a:t> BC. 1985. Hope: its spheres and dimensions. </a:t>
            </a:r>
            <a:r>
              <a:rPr lang="en-US" sz="1400" i="1" dirty="0"/>
              <a:t>Nursing Clinics of North America </a:t>
            </a:r>
            <a:r>
              <a:rPr lang="en-US" sz="1400" dirty="0"/>
              <a:t>20, 379-391. </a:t>
            </a:r>
          </a:p>
          <a:p>
            <a:r>
              <a:rPr lang="en-US" sz="1400" dirty="0" err="1"/>
              <a:t>Herth</a:t>
            </a:r>
            <a:r>
              <a:rPr lang="en-US" sz="1400" dirty="0"/>
              <a:t> K. 1990. Fostering hope in terminally-ill people. </a:t>
            </a:r>
            <a:r>
              <a:rPr lang="en-US" sz="1400" i="1" dirty="0"/>
              <a:t>Journal of Advanced Nursing </a:t>
            </a:r>
            <a:r>
              <a:rPr lang="en-US" sz="1400" dirty="0"/>
              <a:t>15, 1250-1259.</a:t>
            </a:r>
          </a:p>
          <a:p>
            <a:r>
              <a:rPr lang="en-US" sz="1400" dirty="0"/>
              <a:t>Hävölä H, </a:t>
            </a:r>
            <a:r>
              <a:rPr lang="en-US" sz="1400" dirty="0" err="1"/>
              <a:t>Rantanen</a:t>
            </a:r>
            <a:r>
              <a:rPr lang="en-US" sz="1400" dirty="0"/>
              <a:t> A &amp; </a:t>
            </a:r>
            <a:r>
              <a:rPr lang="en-US" sz="1400" dirty="0" err="1"/>
              <a:t>Kylmä</a:t>
            </a:r>
            <a:r>
              <a:rPr lang="en-US" sz="1400" dirty="0"/>
              <a:t> J. 2015. </a:t>
            </a:r>
            <a:r>
              <a:rPr lang="en-US" sz="1400" dirty="0" err="1"/>
              <a:t>Saattohoidossa</a:t>
            </a:r>
            <a:r>
              <a:rPr lang="en-US" sz="1400" dirty="0"/>
              <a:t> </a:t>
            </a:r>
            <a:r>
              <a:rPr lang="en-US" sz="1400" dirty="0" err="1"/>
              <a:t>olevan</a:t>
            </a:r>
            <a:r>
              <a:rPr lang="en-US" sz="1400" dirty="0"/>
              <a:t> </a:t>
            </a:r>
            <a:r>
              <a:rPr lang="en-US" sz="1400" dirty="0" err="1"/>
              <a:t>potilaan</a:t>
            </a:r>
            <a:r>
              <a:rPr lang="en-US" sz="1400" dirty="0"/>
              <a:t> </a:t>
            </a:r>
            <a:r>
              <a:rPr lang="en-US" sz="1400" dirty="0" err="1"/>
              <a:t>toivo</a:t>
            </a:r>
            <a:r>
              <a:rPr lang="en-US" sz="1400" dirty="0"/>
              <a:t> </a:t>
            </a:r>
            <a:r>
              <a:rPr lang="en-US" sz="1400" dirty="0" err="1"/>
              <a:t>sekä</a:t>
            </a:r>
            <a:r>
              <a:rPr lang="en-US" sz="1400" dirty="0"/>
              <a:t> </a:t>
            </a:r>
            <a:r>
              <a:rPr lang="en-US" sz="1400" dirty="0" err="1"/>
              <a:t>sitä</a:t>
            </a:r>
            <a:r>
              <a:rPr lang="en-US" sz="1400" dirty="0"/>
              <a:t> </a:t>
            </a:r>
            <a:r>
              <a:rPr lang="en-US" sz="1400" dirty="0" err="1"/>
              <a:t>vahvistavat</a:t>
            </a:r>
            <a:r>
              <a:rPr lang="en-US" sz="1400" dirty="0"/>
              <a:t> ja </a:t>
            </a:r>
            <a:r>
              <a:rPr lang="en-US" sz="1400" dirty="0" err="1"/>
              <a:t>heikentävät</a:t>
            </a:r>
            <a:r>
              <a:rPr lang="en-US" sz="1400" dirty="0"/>
              <a:t> </a:t>
            </a:r>
            <a:r>
              <a:rPr lang="en-US" sz="1400" dirty="0" err="1"/>
              <a:t>tekijät</a:t>
            </a:r>
            <a:r>
              <a:rPr lang="en-US" sz="1400" dirty="0"/>
              <a:t> </a:t>
            </a:r>
            <a:r>
              <a:rPr lang="en-US" sz="1400" dirty="0" err="1"/>
              <a:t>potilaan</a:t>
            </a:r>
            <a:r>
              <a:rPr lang="en-US" sz="1400" dirty="0"/>
              <a:t> ja </a:t>
            </a:r>
            <a:r>
              <a:rPr lang="en-US" sz="1400" dirty="0" err="1"/>
              <a:t>hoitajan</a:t>
            </a:r>
            <a:r>
              <a:rPr lang="en-US" sz="1400" dirty="0"/>
              <a:t> </a:t>
            </a:r>
            <a:r>
              <a:rPr lang="en-US" sz="1400" dirty="0" err="1"/>
              <a:t>kuvaamina</a:t>
            </a:r>
            <a:r>
              <a:rPr lang="en-US" sz="1400" dirty="0"/>
              <a:t>. </a:t>
            </a:r>
            <a:r>
              <a:rPr lang="en-US" sz="1400" i="1" dirty="0" err="1"/>
              <a:t>Hoitotiede</a:t>
            </a:r>
            <a:r>
              <a:rPr lang="en-US" sz="1400" dirty="0"/>
              <a:t> 27 (2), 132-147.</a:t>
            </a:r>
          </a:p>
          <a:p>
            <a:r>
              <a:rPr lang="fi-FI" sz="1400" dirty="0"/>
              <a:t>Kohonen M, Kylmä J, </a:t>
            </a:r>
            <a:r>
              <a:rPr lang="fi-FI" sz="1400" dirty="0" err="1"/>
              <a:t>Juvakka</a:t>
            </a:r>
            <a:r>
              <a:rPr lang="fi-FI" sz="1400" dirty="0"/>
              <a:t> T &amp; Pietilä A. 2007. Toivoa vahvistavat hoitotyön auttamismenetelmät : metasynteesi. </a:t>
            </a:r>
            <a:r>
              <a:rPr lang="fi-FI" sz="1400" i="1" dirty="0"/>
              <a:t>Hoitotiede </a:t>
            </a:r>
            <a:r>
              <a:rPr lang="fi-FI" sz="1400" dirty="0"/>
              <a:t>19, 63-75. </a:t>
            </a:r>
          </a:p>
          <a:p>
            <a:r>
              <a:rPr lang="fi-FI" sz="1400" dirty="0"/>
              <a:t>Kylmä J. 2000. Dynamics of </a:t>
            </a:r>
            <a:r>
              <a:rPr lang="fi-FI" sz="1400" dirty="0" err="1"/>
              <a:t>hope</a:t>
            </a:r>
            <a:r>
              <a:rPr lang="fi-FI" sz="1400" dirty="0"/>
              <a:t> in </a:t>
            </a:r>
            <a:r>
              <a:rPr lang="fi-FI" sz="1400" dirty="0" err="1"/>
              <a:t>adult</a:t>
            </a:r>
            <a:r>
              <a:rPr lang="fi-FI" sz="1400" dirty="0"/>
              <a:t> </a:t>
            </a:r>
            <a:r>
              <a:rPr lang="fi-FI" sz="1400" dirty="0" err="1"/>
              <a:t>persons</a:t>
            </a:r>
            <a:r>
              <a:rPr lang="fi-FI" sz="1400" dirty="0"/>
              <a:t> </a:t>
            </a:r>
            <a:r>
              <a:rPr lang="fi-FI" sz="1400" dirty="0" err="1"/>
              <a:t>living</a:t>
            </a:r>
            <a:r>
              <a:rPr lang="fi-FI" sz="1400" dirty="0"/>
              <a:t> with HIV/AIDS and </a:t>
            </a:r>
            <a:r>
              <a:rPr lang="fi-FI" sz="1400" dirty="0" err="1"/>
              <a:t>their</a:t>
            </a:r>
            <a:r>
              <a:rPr lang="fi-FI" sz="1400" dirty="0"/>
              <a:t> </a:t>
            </a:r>
            <a:r>
              <a:rPr lang="fi-FI" sz="1400" dirty="0" err="1"/>
              <a:t>significant</a:t>
            </a:r>
            <a:r>
              <a:rPr lang="fi-FI" sz="1400" dirty="0"/>
              <a:t> </a:t>
            </a:r>
            <a:r>
              <a:rPr lang="fi-FI" sz="1400" dirty="0" err="1"/>
              <a:t>others</a:t>
            </a:r>
            <a:r>
              <a:rPr lang="fi-FI" sz="1400" dirty="0"/>
              <a:t> – a </a:t>
            </a:r>
            <a:r>
              <a:rPr lang="fi-FI" sz="1400" dirty="0" err="1"/>
              <a:t>substantive</a:t>
            </a:r>
            <a:r>
              <a:rPr lang="fi-FI" sz="1400" dirty="0"/>
              <a:t> </a:t>
            </a:r>
            <a:r>
              <a:rPr lang="fi-FI" sz="1400" dirty="0" err="1"/>
              <a:t>theory</a:t>
            </a:r>
            <a:r>
              <a:rPr lang="fi-FI" sz="1400" dirty="0"/>
              <a:t>. </a:t>
            </a:r>
            <a:r>
              <a:rPr lang="fi-FI" sz="1400" i="1" dirty="0"/>
              <a:t>Kuopion yliopiston julkaisuja. E. Yhteiskuntatieteet</a:t>
            </a:r>
            <a:r>
              <a:rPr lang="fi-FI" sz="1400" dirty="0"/>
              <a:t>. Kuopio.</a:t>
            </a:r>
          </a:p>
          <a:p>
            <a:r>
              <a:rPr lang="en-US" sz="1400" dirty="0" err="1"/>
              <a:t>Kylmä</a:t>
            </a:r>
            <a:r>
              <a:rPr lang="en-US" sz="1400" dirty="0"/>
              <a:t> J. </a:t>
            </a:r>
            <a:r>
              <a:rPr lang="en-US" sz="1400" dirty="0" err="1"/>
              <a:t>Duggleby</a:t>
            </a:r>
            <a:r>
              <a:rPr lang="en-US" sz="1400" dirty="0"/>
              <a:t> W. Cooper D. </a:t>
            </a:r>
            <a:r>
              <a:rPr lang="en-US" sz="1400" dirty="0" err="1"/>
              <a:t>Molander</a:t>
            </a:r>
            <a:r>
              <a:rPr lang="en-US" sz="1400" dirty="0"/>
              <a:t> G. 2009. Hope in palliative care: an integrative review. </a:t>
            </a:r>
            <a:r>
              <a:rPr lang="fi-FI" sz="1400" i="1" dirty="0" err="1"/>
              <a:t>Palliative</a:t>
            </a:r>
            <a:r>
              <a:rPr lang="fi-FI" sz="1400" i="1" dirty="0"/>
              <a:t> &amp; </a:t>
            </a:r>
            <a:r>
              <a:rPr lang="fi-FI" sz="1400" i="1" dirty="0" err="1"/>
              <a:t>Supportive</a:t>
            </a:r>
            <a:r>
              <a:rPr lang="fi-FI" sz="1400" i="1" dirty="0"/>
              <a:t> </a:t>
            </a:r>
            <a:r>
              <a:rPr lang="fi-FI" sz="1400" i="1" dirty="0" err="1"/>
              <a:t>Care</a:t>
            </a:r>
            <a:r>
              <a:rPr lang="fi-FI" sz="1400" i="1" dirty="0"/>
              <a:t> </a:t>
            </a:r>
            <a:r>
              <a:rPr lang="fi-FI" sz="1400" dirty="0"/>
              <a:t>7, 365-377. </a:t>
            </a:r>
          </a:p>
          <a:p>
            <a:r>
              <a:rPr lang="en-US" sz="1400" dirty="0"/>
              <a:t>McGee RF. 1984. Hope: a factor influencing crisis resolution. </a:t>
            </a:r>
            <a:r>
              <a:rPr lang="en-US" sz="1400" i="1" dirty="0"/>
              <a:t>Advances in Nursing Science </a:t>
            </a:r>
            <a:r>
              <a:rPr lang="en-US" sz="1400" dirty="0"/>
              <a:t>6, 34-44. </a:t>
            </a:r>
            <a:endParaRPr lang="fi-FI" sz="1400" dirty="0"/>
          </a:p>
          <a:p>
            <a:r>
              <a:rPr lang="en-US" sz="1400" dirty="0"/>
              <a:t>Reynolds MA. 2008. Hope in adults, ages 20-59, with advanced stage cancer. </a:t>
            </a:r>
            <a:r>
              <a:rPr lang="en-US" sz="1400" i="1" dirty="0"/>
              <a:t>Palliative &amp; Supportive Care </a:t>
            </a:r>
            <a:r>
              <a:rPr lang="en-US" sz="1400" dirty="0"/>
              <a:t>6, 259-264.</a:t>
            </a:r>
          </a:p>
          <a:p>
            <a:r>
              <a:rPr lang="fi-FI" sz="1400" dirty="0"/>
              <a:t>Vellone E, </a:t>
            </a:r>
            <a:r>
              <a:rPr lang="fi-FI" sz="1400" dirty="0" err="1"/>
              <a:t>Rega</a:t>
            </a:r>
            <a:r>
              <a:rPr lang="fi-FI" sz="1400" dirty="0"/>
              <a:t> ML, </a:t>
            </a:r>
            <a:r>
              <a:rPr lang="fi-FI" sz="1400" dirty="0" err="1"/>
              <a:t>Galletti</a:t>
            </a:r>
            <a:r>
              <a:rPr lang="fi-FI" sz="1400" dirty="0"/>
              <a:t> C et al. 2006. </a:t>
            </a:r>
            <a:r>
              <a:rPr lang="fi-FI" sz="1400" dirty="0" err="1"/>
              <a:t>Hope</a:t>
            </a:r>
            <a:r>
              <a:rPr lang="fi-FI" sz="1400" dirty="0"/>
              <a:t> and </a:t>
            </a:r>
            <a:r>
              <a:rPr lang="fi-FI" sz="1400" dirty="0" err="1"/>
              <a:t>related</a:t>
            </a:r>
            <a:r>
              <a:rPr lang="fi-FI" sz="1400" dirty="0"/>
              <a:t> </a:t>
            </a:r>
            <a:r>
              <a:rPr lang="fi-FI" sz="1400" dirty="0" err="1"/>
              <a:t>variables</a:t>
            </a:r>
            <a:r>
              <a:rPr lang="fi-FI" sz="1400" dirty="0"/>
              <a:t> in Italian </a:t>
            </a:r>
            <a:r>
              <a:rPr lang="fi-FI" sz="1400" dirty="0" err="1"/>
              <a:t>cancer</a:t>
            </a:r>
            <a:r>
              <a:rPr lang="fi-FI" sz="1400" dirty="0"/>
              <a:t> </a:t>
            </a:r>
            <a:r>
              <a:rPr lang="fi-FI" sz="1400" dirty="0" err="1"/>
              <a:t>patients</a:t>
            </a:r>
            <a:r>
              <a:rPr lang="fi-FI" sz="1400" dirty="0"/>
              <a:t>. </a:t>
            </a:r>
            <a:r>
              <a:rPr lang="fi-FI" sz="1400" i="1" dirty="0" err="1"/>
              <a:t>Cancer</a:t>
            </a:r>
            <a:r>
              <a:rPr lang="fi-FI" sz="1400" i="1" dirty="0"/>
              <a:t> </a:t>
            </a:r>
            <a:r>
              <a:rPr lang="fi-FI" sz="1400" i="1" dirty="0" err="1"/>
              <a:t>Nursing</a:t>
            </a:r>
            <a:r>
              <a:rPr lang="fi-FI" sz="1400" i="1" dirty="0"/>
              <a:t> </a:t>
            </a:r>
            <a:r>
              <a:rPr lang="fi-FI" sz="1400" dirty="0"/>
              <a:t>29, 356-366.</a:t>
            </a:r>
          </a:p>
          <a:p>
            <a:endParaRPr lang="fi-FI" sz="1400" dirty="0"/>
          </a:p>
        </p:txBody>
      </p:sp>
    </p:spTree>
    <p:extLst>
      <p:ext uri="{BB962C8B-B14F-4D97-AF65-F5344CB8AC3E}">
        <p14:creationId xmlns:p14="http://schemas.microsoft.com/office/powerpoint/2010/main" val="100320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5002695" y="2964685"/>
            <a:ext cx="6804991" cy="1463040"/>
          </a:xfrm>
        </p:spPr>
        <p:txBody>
          <a:bodyPr>
            <a:normAutofit fontScale="90000"/>
          </a:bodyPr>
          <a:lstStyle/>
          <a:p>
            <a:pPr algn="ctr"/>
            <a:r>
              <a:rPr lang="fi-FI" sz="3600" dirty="0"/>
              <a:t>John William </a:t>
            </a:r>
            <a:r>
              <a:rPr lang="fi-FI" sz="3600" dirty="0" err="1"/>
              <a:t>Waterhouse</a:t>
            </a:r>
            <a:r>
              <a:rPr lang="fi-FI" sz="3600" dirty="0"/>
              <a:t> 1896:</a:t>
            </a:r>
            <a:br>
              <a:rPr lang="fi-FI" sz="3600" dirty="0"/>
            </a:br>
            <a:br>
              <a:rPr lang="fi-FI" sz="3600" dirty="0"/>
            </a:br>
            <a:r>
              <a:rPr lang="fi-FI" sz="7300" b="1" dirty="0" err="1">
                <a:latin typeface="Sanvito Pro Light" panose="03060402040602030204" pitchFamily="66" charset="0"/>
              </a:rPr>
              <a:t>Pandora</a:t>
            </a:r>
            <a:endParaRPr lang="fi-FI" sz="3600" b="1" dirty="0">
              <a:latin typeface="Sanvito Pro Light" panose="03060402040602030204" pitchFamily="66" charset="0"/>
            </a:endParaRPr>
          </a:p>
        </p:txBody>
      </p:sp>
      <p:pic>
        <p:nvPicPr>
          <p:cNvPr id="7" name="Kuva 6"/>
          <p:cNvPicPr>
            <a:picLocks noChangeAspect="1"/>
          </p:cNvPicPr>
          <p:nvPr/>
        </p:nvPicPr>
        <p:blipFill rotWithShape="1">
          <a:blip r:embed="rId2"/>
          <a:srcRect t="14770"/>
          <a:stretch/>
        </p:blipFill>
        <p:spPr>
          <a:xfrm>
            <a:off x="589721" y="439922"/>
            <a:ext cx="4022036" cy="6037078"/>
          </a:xfrm>
          <a:prstGeom prst="rect">
            <a:avLst/>
          </a:prstGeom>
          <a:ln>
            <a:noFill/>
          </a:ln>
          <a:effectLst>
            <a:softEdge rad="112500"/>
          </a:effectLst>
        </p:spPr>
      </p:pic>
    </p:spTree>
    <p:extLst>
      <p:ext uri="{BB962C8B-B14F-4D97-AF65-F5344CB8AC3E}">
        <p14:creationId xmlns:p14="http://schemas.microsoft.com/office/powerpoint/2010/main" val="303600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a:t>Mitä toivo on?</a:t>
            </a:r>
          </a:p>
        </p:txBody>
      </p:sp>
      <p:sp>
        <p:nvSpPr>
          <p:cNvPr id="5" name="Sisällön paikkamerkki 4"/>
          <p:cNvSpPr>
            <a:spLocks noGrp="1"/>
          </p:cNvSpPr>
          <p:nvPr>
            <p:ph idx="1"/>
          </p:nvPr>
        </p:nvSpPr>
        <p:spPr/>
        <p:txBody>
          <a:bodyPr/>
          <a:lstStyle/>
          <a:p>
            <a:r>
              <a:rPr lang="fi-FI" dirty="0"/>
              <a:t>Moniulotteinen ja dynaaminen elämänvoima, jota luonnehtivat henkilökohtaisesti tärkeinä pidetyt odotukset tulevaisuudesta (</a:t>
            </a:r>
            <a:r>
              <a:rPr lang="fi-FI" dirty="0" err="1"/>
              <a:t>Dufault</a:t>
            </a:r>
            <a:r>
              <a:rPr lang="fi-FI" dirty="0"/>
              <a:t> &amp; </a:t>
            </a:r>
            <a:r>
              <a:rPr lang="fi-FI" dirty="0" err="1"/>
              <a:t>Martocchio</a:t>
            </a:r>
            <a:r>
              <a:rPr lang="fi-FI" dirty="0"/>
              <a:t> 1985)</a:t>
            </a:r>
          </a:p>
          <a:p>
            <a:r>
              <a:rPr lang="fi-FI" dirty="0"/>
              <a:t>Inhimillisen olemassaolon tärkeä osatekijä (Vellone ym. 2006)</a:t>
            </a:r>
          </a:p>
          <a:p>
            <a:r>
              <a:rPr lang="fi-FI" dirty="0"/>
              <a:t>Parantava ja kuolemaa vastaan suojaava voima (</a:t>
            </a:r>
            <a:r>
              <a:rPr lang="fi-FI" dirty="0" err="1"/>
              <a:t>McGee</a:t>
            </a:r>
            <a:r>
              <a:rPr lang="fi-FI" dirty="0"/>
              <a:t> 1984)</a:t>
            </a:r>
          </a:p>
          <a:p>
            <a:r>
              <a:rPr lang="fi-FI" dirty="0"/>
              <a:t>Elämänlaatuun liittyvä selviytymismekanismi (</a:t>
            </a:r>
            <a:r>
              <a:rPr lang="fi-FI" dirty="0" err="1"/>
              <a:t>Reynolds</a:t>
            </a:r>
            <a:r>
              <a:rPr lang="fi-FI" dirty="0"/>
              <a:t> 2008)</a:t>
            </a:r>
          </a:p>
          <a:p>
            <a:r>
              <a:rPr lang="fi-FI" dirty="0"/>
              <a:t>Terveyteen ja hyvinvointiin liittyvä elämän perusvoimavara (Kylmä 2000)</a:t>
            </a:r>
          </a:p>
          <a:p>
            <a:endParaRPr lang="fi-FI" dirty="0"/>
          </a:p>
        </p:txBody>
      </p:sp>
    </p:spTree>
    <p:extLst>
      <p:ext uri="{BB962C8B-B14F-4D97-AF65-F5344CB8AC3E}">
        <p14:creationId xmlns:p14="http://schemas.microsoft.com/office/powerpoint/2010/main" val="312892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5539409" y="357809"/>
            <a:ext cx="5976730" cy="5822138"/>
          </a:xfrm>
        </p:spPr>
        <p:txBody>
          <a:bodyPr>
            <a:noAutofit/>
          </a:bodyPr>
          <a:lstStyle/>
          <a:p>
            <a:r>
              <a:rPr lang="en-US" sz="4000" b="1" dirty="0">
                <a:effectLst>
                  <a:outerShdw blurRad="38100" dist="38100" dir="2700000" algn="tl">
                    <a:srgbClr val="000000">
                      <a:alpha val="43137"/>
                    </a:srgbClr>
                  </a:outerShdw>
                </a:effectLst>
                <a:latin typeface="Bradley Hand ITC" panose="03070402050302030203" pitchFamily="66" charset="0"/>
              </a:rPr>
              <a:t>“Man can live about forty days without food, about three days without water, about eight minutes without air...</a:t>
            </a:r>
            <a:br>
              <a:rPr lang="en-US" sz="4000" b="1" dirty="0">
                <a:effectLst>
                  <a:outerShdw blurRad="38100" dist="38100" dir="2700000" algn="tl">
                    <a:srgbClr val="000000">
                      <a:alpha val="43137"/>
                    </a:srgbClr>
                  </a:outerShdw>
                </a:effectLst>
                <a:latin typeface="Bradley Hand ITC" panose="03070402050302030203" pitchFamily="66" charset="0"/>
              </a:rPr>
            </a:br>
            <a:r>
              <a:rPr lang="en-US" sz="4000" b="1" dirty="0">
                <a:effectLst>
                  <a:outerShdw blurRad="38100" dist="38100" dir="2700000" algn="tl">
                    <a:srgbClr val="000000">
                      <a:alpha val="43137"/>
                    </a:srgbClr>
                  </a:outerShdw>
                </a:effectLst>
                <a:latin typeface="Bradley Hand ITC" panose="03070402050302030203" pitchFamily="66" charset="0"/>
              </a:rPr>
              <a:t>    but only for one second without hope.” </a:t>
            </a:r>
            <a:br>
              <a:rPr lang="en-US" sz="4000" b="1" dirty="0">
                <a:effectLst>
                  <a:outerShdw blurRad="38100" dist="38100" dir="2700000" algn="tl">
                    <a:srgbClr val="000000">
                      <a:alpha val="43137"/>
                    </a:srgbClr>
                  </a:outerShdw>
                </a:effectLst>
                <a:latin typeface="Bradley Hand ITC" panose="03070402050302030203" pitchFamily="66" charset="0"/>
              </a:rPr>
            </a:br>
            <a:r>
              <a:rPr lang="en-US" sz="3600" b="1" dirty="0">
                <a:effectLst>
                  <a:outerShdw blurRad="38100" dist="38100" dir="2700000" algn="tl">
                    <a:srgbClr val="000000">
                      <a:alpha val="43137"/>
                    </a:srgbClr>
                  </a:outerShdw>
                </a:effectLst>
                <a:latin typeface="Bradley Hand ITC" panose="03070402050302030203" pitchFamily="66" charset="0"/>
              </a:rPr>
              <a:t>                       - Hal Lindsey -</a:t>
            </a:r>
            <a:br>
              <a:rPr lang="fi-FI" sz="4000" b="1" dirty="0">
                <a:effectLst>
                  <a:outerShdw blurRad="38100" dist="38100" dir="2700000" algn="tl">
                    <a:srgbClr val="000000">
                      <a:alpha val="43137"/>
                    </a:srgbClr>
                  </a:outerShdw>
                </a:effectLst>
                <a:latin typeface="Bradley Hand ITC" panose="03070402050302030203" pitchFamily="66" charset="0"/>
              </a:rPr>
            </a:br>
            <a:endParaRPr lang="fi-FI" sz="4000" dirty="0">
              <a:effectLst>
                <a:outerShdw blurRad="38100" dist="38100" dir="2700000" algn="tl">
                  <a:srgbClr val="000000">
                    <a:alpha val="43137"/>
                  </a:srgbClr>
                </a:outerShdw>
              </a:effectLst>
            </a:endParaRPr>
          </a:p>
        </p:txBody>
      </p:sp>
      <p:pic>
        <p:nvPicPr>
          <p:cNvPr id="6" name="Sisällön paikkamerkki 3"/>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0842" y="471741"/>
            <a:ext cx="3799987" cy="59997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355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a:t>Mitä on kuolemaa lähestyvän ihmisen toivo?</a:t>
            </a:r>
          </a:p>
        </p:txBody>
      </p:sp>
      <p:sp>
        <p:nvSpPr>
          <p:cNvPr id="5" name="Sisällön paikkamerkki 4"/>
          <p:cNvSpPr>
            <a:spLocks noGrp="1"/>
          </p:cNvSpPr>
          <p:nvPr>
            <p:ph idx="1"/>
          </p:nvPr>
        </p:nvSpPr>
        <p:spPr>
          <a:xfrm>
            <a:off x="1066800" y="2262809"/>
            <a:ext cx="10701130" cy="4267200"/>
          </a:xfrm>
        </p:spPr>
        <p:txBody>
          <a:bodyPr/>
          <a:lstStyle/>
          <a:p>
            <a:r>
              <a:rPr lang="fi-FI" dirty="0"/>
              <a:t>Sisäinen voima, joka mahdollistaa nykyhetkestä selviytymisen (</a:t>
            </a:r>
            <a:r>
              <a:rPr lang="fi-FI" dirty="0" err="1"/>
              <a:t>Herth</a:t>
            </a:r>
            <a:r>
              <a:rPr lang="fi-FI" dirty="0"/>
              <a:t> 1990)</a:t>
            </a:r>
          </a:p>
          <a:p>
            <a:r>
              <a:rPr lang="fi-FI" dirty="0"/>
              <a:t>Jatkuvasti elävä prosessi, johon kuuluu kamppailu lukuisten menetysten kanssa muuttuvassa todellisuudessa (</a:t>
            </a:r>
            <a:r>
              <a:rPr lang="fi-FI" dirty="0" err="1"/>
              <a:t>Clayton</a:t>
            </a:r>
            <a:r>
              <a:rPr lang="fi-FI" dirty="0"/>
              <a:t> ym. 2008)</a:t>
            </a:r>
          </a:p>
          <a:p>
            <a:r>
              <a:rPr lang="fi-FI" dirty="0"/>
              <a:t>Toivo dynaamisena elämän voimana (</a:t>
            </a:r>
            <a:r>
              <a:rPr lang="fi-FI" dirty="0" err="1"/>
              <a:t>living</a:t>
            </a:r>
            <a:r>
              <a:rPr lang="fi-FI" dirty="0"/>
              <a:t> </a:t>
            </a:r>
            <a:r>
              <a:rPr lang="fi-FI" dirty="0" err="1"/>
              <a:t>with</a:t>
            </a:r>
            <a:r>
              <a:rPr lang="fi-FI" dirty="0"/>
              <a:t> </a:t>
            </a:r>
            <a:r>
              <a:rPr lang="fi-FI" dirty="0" err="1"/>
              <a:t>hope</a:t>
            </a:r>
            <a:r>
              <a:rPr lang="fi-FI" dirty="0"/>
              <a:t>: </a:t>
            </a:r>
            <a:r>
              <a:rPr lang="fi-FI" dirty="0" err="1"/>
              <a:t>existential</a:t>
            </a:r>
            <a:r>
              <a:rPr lang="fi-FI" dirty="0"/>
              <a:t> </a:t>
            </a:r>
            <a:r>
              <a:rPr lang="fi-FI" dirty="0" err="1"/>
              <a:t>being</a:t>
            </a:r>
            <a:r>
              <a:rPr lang="fi-FI" dirty="0"/>
              <a:t> of </a:t>
            </a:r>
            <a:r>
              <a:rPr lang="fi-FI" dirty="0" err="1"/>
              <a:t>hope</a:t>
            </a:r>
            <a:r>
              <a:rPr lang="fi-FI" dirty="0"/>
              <a:t>) ja toivo toiveina (</a:t>
            </a:r>
            <a:r>
              <a:rPr lang="fi-FI" dirty="0" err="1"/>
              <a:t>hoping</a:t>
            </a:r>
            <a:r>
              <a:rPr lang="fi-FI" dirty="0"/>
              <a:t> for </a:t>
            </a:r>
            <a:r>
              <a:rPr lang="fi-FI" dirty="0" err="1"/>
              <a:t>something</a:t>
            </a:r>
            <a:r>
              <a:rPr lang="fi-FI" dirty="0"/>
              <a:t>: </a:t>
            </a:r>
            <a:r>
              <a:rPr lang="fi-FI" dirty="0" err="1"/>
              <a:t>the</a:t>
            </a:r>
            <a:r>
              <a:rPr lang="fi-FI" dirty="0"/>
              <a:t> action of </a:t>
            </a:r>
            <a:r>
              <a:rPr lang="fi-FI" dirty="0" err="1"/>
              <a:t>hope</a:t>
            </a:r>
            <a:r>
              <a:rPr lang="fi-FI" dirty="0"/>
              <a:t>) (Kylmä ym. 2009)</a:t>
            </a:r>
          </a:p>
          <a:p>
            <a:endParaRPr lang="fi-FI" dirty="0"/>
          </a:p>
        </p:txBody>
      </p:sp>
    </p:spTree>
    <p:extLst>
      <p:ext uri="{BB962C8B-B14F-4D97-AF65-F5344CB8AC3E}">
        <p14:creationId xmlns:p14="http://schemas.microsoft.com/office/powerpoint/2010/main" val="66927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p:cNvPicPr>
            <a:picLocks noChangeAspect="1"/>
          </p:cNvPicPr>
          <p:nvPr/>
        </p:nvPicPr>
        <p:blipFill>
          <a:blip r:embed="rId2">
            <a:extLst>
              <a:ext uri="{BEBA8EAE-BF5A-486C-A8C5-ECC9F3942E4B}">
                <a14:imgProps xmlns:a14="http://schemas.microsoft.com/office/drawing/2010/main">
                  <a14:imgLayer r:embed="rId3">
                    <a14:imgEffect>
                      <a14:backgroundRemoval t="1205" b="99096" l="5508" r="97034"/>
                    </a14:imgEffect>
                  </a14:imgLayer>
                </a14:imgProps>
              </a:ext>
              <a:ext uri="{28A0092B-C50C-407E-A947-70E740481C1C}">
                <a14:useLocalDpi xmlns:a14="http://schemas.microsoft.com/office/drawing/2010/main" val="0"/>
              </a:ext>
            </a:extLst>
          </a:blip>
          <a:stretch>
            <a:fillRect/>
          </a:stretch>
        </p:blipFill>
        <p:spPr>
          <a:xfrm flipH="1">
            <a:off x="178742" y="1879281"/>
            <a:ext cx="3315918" cy="4664766"/>
          </a:xfrm>
          <a:prstGeom prst="rect">
            <a:avLst/>
          </a:prstGeom>
        </p:spPr>
      </p:pic>
      <p:pic>
        <p:nvPicPr>
          <p:cNvPr id="12" name="Kuva 11"/>
          <p:cNvPicPr>
            <a:picLocks noChangeAspect="1"/>
          </p:cNvPicPr>
          <p:nvPr/>
        </p:nvPicPr>
        <p:blipFill>
          <a:blip r:embed="rId2">
            <a:extLst>
              <a:ext uri="{BEBA8EAE-BF5A-486C-A8C5-ECC9F3942E4B}">
                <a14:imgProps xmlns:a14="http://schemas.microsoft.com/office/drawing/2010/main">
                  <a14:imgLayer r:embed="rId3">
                    <a14:imgEffect>
                      <a14:backgroundRemoval t="1205" b="99096" l="5508" r="97034"/>
                    </a14:imgEffect>
                  </a14:imgLayer>
                </a14:imgProps>
              </a:ext>
              <a:ext uri="{28A0092B-C50C-407E-A947-70E740481C1C}">
                <a14:useLocalDpi xmlns:a14="http://schemas.microsoft.com/office/drawing/2010/main" val="0"/>
              </a:ext>
            </a:extLst>
          </a:blip>
          <a:stretch>
            <a:fillRect/>
          </a:stretch>
        </p:blipFill>
        <p:spPr>
          <a:xfrm>
            <a:off x="8665800" y="1879281"/>
            <a:ext cx="3315918" cy="4664766"/>
          </a:xfrm>
          <a:prstGeom prst="rect">
            <a:avLst/>
          </a:prstGeom>
        </p:spPr>
      </p:pic>
      <p:sp>
        <p:nvSpPr>
          <p:cNvPr id="4" name="Otsikko 3"/>
          <p:cNvSpPr>
            <a:spLocks noGrp="1"/>
          </p:cNvSpPr>
          <p:nvPr>
            <p:ph type="title"/>
          </p:nvPr>
        </p:nvSpPr>
        <p:spPr>
          <a:xfrm>
            <a:off x="2377542" y="-305805"/>
            <a:ext cx="10058400" cy="1188720"/>
          </a:xfrm>
        </p:spPr>
        <p:txBody>
          <a:bodyPr/>
          <a:lstStyle/>
          <a:p>
            <a:r>
              <a:rPr lang="fi-FI" dirty="0"/>
              <a:t>Saattohoidossa olevan potilaan toivo </a:t>
            </a:r>
          </a:p>
        </p:txBody>
      </p:sp>
      <p:sp>
        <p:nvSpPr>
          <p:cNvPr id="5" name="Ellipsi 4"/>
          <p:cNvSpPr/>
          <p:nvPr/>
        </p:nvSpPr>
        <p:spPr>
          <a:xfrm>
            <a:off x="2941983" y="940905"/>
            <a:ext cx="6228521" cy="5764696"/>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fi-FI" dirty="0"/>
          </a:p>
          <a:p>
            <a:pPr algn="ctr"/>
            <a:endParaRPr lang="fi-FI" dirty="0"/>
          </a:p>
        </p:txBody>
      </p:sp>
      <p:sp>
        <p:nvSpPr>
          <p:cNvPr id="6" name="Tekstiruutu 5"/>
          <p:cNvSpPr txBox="1"/>
          <p:nvPr/>
        </p:nvSpPr>
        <p:spPr>
          <a:xfrm>
            <a:off x="5162946" y="1117566"/>
            <a:ext cx="2799470" cy="369332"/>
          </a:xfrm>
          <a:prstGeom prst="rect">
            <a:avLst/>
          </a:prstGeom>
          <a:noFill/>
        </p:spPr>
        <p:txBody>
          <a:bodyPr wrap="square" rtlCol="0">
            <a:spAutoFit/>
          </a:bodyPr>
          <a:lstStyle/>
          <a:p>
            <a:r>
              <a:rPr lang="fi-FI" b="1" i="1" dirty="0"/>
              <a:t>Potilaan toiveet</a:t>
            </a:r>
          </a:p>
        </p:txBody>
      </p:sp>
      <p:sp>
        <p:nvSpPr>
          <p:cNvPr id="7" name="Tekstiruutu 6"/>
          <p:cNvSpPr txBox="1"/>
          <p:nvPr/>
        </p:nvSpPr>
        <p:spPr>
          <a:xfrm>
            <a:off x="3446686" y="1400886"/>
            <a:ext cx="5219114" cy="2308324"/>
          </a:xfrm>
          <a:prstGeom prst="rect">
            <a:avLst/>
          </a:prstGeom>
          <a:noFill/>
        </p:spPr>
        <p:txBody>
          <a:bodyPr wrap="square" rtlCol="0">
            <a:spAutoFit/>
          </a:bodyPr>
          <a:lstStyle/>
          <a:p>
            <a:pPr>
              <a:lnSpc>
                <a:spcPct val="150000"/>
              </a:lnSpc>
            </a:pPr>
            <a:r>
              <a:rPr lang="fi-FI" sz="1600" dirty="0"/>
              <a:t>                      Ihmisenä kuulluksi tulemisen toive</a:t>
            </a:r>
          </a:p>
          <a:p>
            <a:pPr>
              <a:lnSpc>
                <a:spcPct val="150000"/>
              </a:lnSpc>
            </a:pPr>
            <a:r>
              <a:rPr lang="fi-FI" sz="1600" dirty="0"/>
              <a:t>                  Kuoleman läheisyyteen liittyvät toiveet</a:t>
            </a:r>
          </a:p>
          <a:p>
            <a:pPr>
              <a:lnSpc>
                <a:spcPct val="150000"/>
              </a:lnSpc>
            </a:pPr>
            <a:r>
              <a:rPr lang="fi-FI" sz="1600" dirty="0"/>
              <a:t>              Toiveet omasta ja läheisten tulevaisuudesta</a:t>
            </a:r>
          </a:p>
          <a:p>
            <a:pPr>
              <a:lnSpc>
                <a:spcPct val="150000"/>
              </a:lnSpc>
            </a:pPr>
            <a:r>
              <a:rPr lang="fi-FI" sz="1600" dirty="0"/>
              <a:t>Sairauden kanssa elämästä nauttimiseen liittyvät toiveet</a:t>
            </a:r>
          </a:p>
          <a:p>
            <a:pPr>
              <a:lnSpc>
                <a:spcPct val="150000"/>
              </a:lnSpc>
            </a:pPr>
            <a:r>
              <a:rPr lang="fi-FI" sz="1600" dirty="0"/>
              <a:t>            Toiveiden ristiriitaisuuden hyväksyminen</a:t>
            </a:r>
          </a:p>
          <a:p>
            <a:pPr>
              <a:lnSpc>
                <a:spcPct val="150000"/>
              </a:lnSpc>
            </a:pPr>
            <a:endParaRPr lang="fi-FI" sz="1600" dirty="0"/>
          </a:p>
        </p:txBody>
      </p:sp>
      <p:sp>
        <p:nvSpPr>
          <p:cNvPr id="8" name="Tekstiruutu 7"/>
          <p:cNvSpPr txBox="1"/>
          <p:nvPr/>
        </p:nvSpPr>
        <p:spPr>
          <a:xfrm>
            <a:off x="4093698" y="3390779"/>
            <a:ext cx="4220308" cy="400110"/>
          </a:xfrm>
          <a:prstGeom prst="rect">
            <a:avLst/>
          </a:prstGeom>
          <a:noFill/>
        </p:spPr>
        <p:txBody>
          <a:bodyPr wrap="square" rtlCol="0">
            <a:spAutoFit/>
          </a:bodyPr>
          <a:lstStyle/>
          <a:p>
            <a:r>
              <a:rPr lang="fi-FI" sz="2000" b="1" dirty="0">
                <a:effectLst>
                  <a:outerShdw blurRad="38100" dist="38100" dir="2700000" algn="tl">
                    <a:srgbClr val="000000">
                      <a:alpha val="43137"/>
                    </a:srgbClr>
                  </a:outerShdw>
                </a:effectLst>
              </a:rPr>
              <a:t>SAATTOHOITOPOTILAAN TOIVO</a:t>
            </a:r>
          </a:p>
        </p:txBody>
      </p:sp>
      <p:sp>
        <p:nvSpPr>
          <p:cNvPr id="10" name="Tekstiruutu 9"/>
          <p:cNvSpPr txBox="1"/>
          <p:nvPr/>
        </p:nvSpPr>
        <p:spPr>
          <a:xfrm>
            <a:off x="4522763" y="3842332"/>
            <a:ext cx="3362179" cy="369332"/>
          </a:xfrm>
          <a:prstGeom prst="rect">
            <a:avLst/>
          </a:prstGeom>
          <a:noFill/>
        </p:spPr>
        <p:txBody>
          <a:bodyPr wrap="square" rtlCol="0">
            <a:spAutoFit/>
          </a:bodyPr>
          <a:lstStyle/>
          <a:p>
            <a:r>
              <a:rPr lang="fi-FI" b="1" i="1" dirty="0"/>
              <a:t>Potilaan toivon dynaamisuus</a:t>
            </a:r>
          </a:p>
        </p:txBody>
      </p:sp>
      <p:sp>
        <p:nvSpPr>
          <p:cNvPr id="11" name="Tekstiruutu 10"/>
          <p:cNvSpPr txBox="1"/>
          <p:nvPr/>
        </p:nvSpPr>
        <p:spPr>
          <a:xfrm>
            <a:off x="4698609" y="4162626"/>
            <a:ext cx="3263807" cy="2308324"/>
          </a:xfrm>
          <a:prstGeom prst="rect">
            <a:avLst/>
          </a:prstGeom>
          <a:noFill/>
        </p:spPr>
        <p:txBody>
          <a:bodyPr wrap="square" rtlCol="0">
            <a:spAutoFit/>
          </a:bodyPr>
          <a:lstStyle/>
          <a:p>
            <a:pPr>
              <a:lnSpc>
                <a:spcPct val="150000"/>
              </a:lnSpc>
            </a:pPr>
            <a:r>
              <a:rPr lang="fi-FI" sz="1600" dirty="0"/>
              <a:t>        Monimuotoinen toivo</a:t>
            </a:r>
          </a:p>
          <a:p>
            <a:pPr>
              <a:lnSpc>
                <a:spcPct val="150000"/>
              </a:lnSpc>
            </a:pPr>
            <a:r>
              <a:rPr lang="fi-FI" sz="1600" dirty="0"/>
              <a:t>            </a:t>
            </a:r>
            <a:r>
              <a:rPr lang="fi-FI" sz="1600" dirty="0" err="1"/>
              <a:t>Läsnäoleva</a:t>
            </a:r>
            <a:r>
              <a:rPr lang="fi-FI" sz="1600" dirty="0"/>
              <a:t> toivo</a:t>
            </a:r>
          </a:p>
          <a:p>
            <a:pPr>
              <a:lnSpc>
                <a:spcPct val="150000"/>
              </a:lnSpc>
            </a:pPr>
            <a:r>
              <a:rPr lang="fi-FI" sz="1600" dirty="0"/>
              <a:t>     Lempeästi kantava toivo</a:t>
            </a:r>
          </a:p>
          <a:p>
            <a:pPr>
              <a:lnSpc>
                <a:spcPct val="150000"/>
              </a:lnSpc>
            </a:pPr>
            <a:r>
              <a:rPr lang="fi-FI" sz="1600" dirty="0"/>
              <a:t>             Kahlittu toivo</a:t>
            </a:r>
          </a:p>
          <a:p>
            <a:pPr>
              <a:lnSpc>
                <a:spcPct val="150000"/>
              </a:lnSpc>
            </a:pPr>
            <a:r>
              <a:rPr lang="fi-FI" sz="1600" dirty="0"/>
              <a:t>      Epätoivon kokemukset </a:t>
            </a:r>
          </a:p>
          <a:p>
            <a:pPr>
              <a:lnSpc>
                <a:spcPct val="150000"/>
              </a:lnSpc>
            </a:pPr>
            <a:r>
              <a:rPr lang="fi-FI" sz="1600" dirty="0"/>
              <a:t>Toivottomuuden kokemukset</a:t>
            </a:r>
          </a:p>
        </p:txBody>
      </p:sp>
    </p:spTree>
    <p:extLst>
      <p:ext uri="{BB962C8B-B14F-4D97-AF65-F5344CB8AC3E}">
        <p14:creationId xmlns:p14="http://schemas.microsoft.com/office/powerpoint/2010/main" val="127652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907774" y="1414670"/>
            <a:ext cx="10992678" cy="4267200"/>
          </a:xfrm>
        </p:spPr>
        <p:txBody>
          <a:bodyPr>
            <a:noAutofit/>
          </a:bodyPr>
          <a:lstStyle/>
          <a:p>
            <a:r>
              <a:rPr lang="fi-FI" sz="1800" b="1" i="1" dirty="0"/>
              <a:t>Ihmisenä kuulluksi tulemisen toive</a:t>
            </a:r>
          </a:p>
          <a:p>
            <a:pPr lvl="1"/>
            <a:r>
              <a:rPr lang="fi-FI" sz="1600" dirty="0"/>
              <a:t>Kohtelu arvokkaana ihmisenä</a:t>
            </a:r>
          </a:p>
          <a:p>
            <a:r>
              <a:rPr lang="fi-FI" sz="1800" b="1" i="1" dirty="0"/>
              <a:t>Kuoleman läheisyyteen liittyvät toiveet</a:t>
            </a:r>
          </a:p>
          <a:p>
            <a:pPr lvl="1"/>
            <a:r>
              <a:rPr lang="fi-FI" sz="1600" dirty="0"/>
              <a:t>Toive kuoleman tulemisesta</a:t>
            </a:r>
          </a:p>
          <a:p>
            <a:pPr marL="731520" lvl="2" indent="0">
              <a:buNone/>
            </a:pPr>
            <a:r>
              <a:rPr lang="fi-FI" sz="1500" i="1" dirty="0"/>
              <a:t>	”…ja </a:t>
            </a:r>
            <a:r>
              <a:rPr lang="fi-FI" sz="1500" i="1" dirty="0" err="1"/>
              <a:t>mä</a:t>
            </a:r>
            <a:r>
              <a:rPr lang="fi-FI" sz="1500" i="1" dirty="0"/>
              <a:t> tyydyn siihen sitten jos se näin menee mitä </a:t>
            </a:r>
            <a:r>
              <a:rPr lang="fi-FI" sz="1500" i="1" dirty="0" err="1"/>
              <a:t>mä</a:t>
            </a:r>
            <a:r>
              <a:rPr lang="fi-FI" sz="1500" i="1" dirty="0"/>
              <a:t> nyt toivon että… Sit jos </a:t>
            </a:r>
            <a:r>
              <a:rPr lang="fi-FI" sz="1500" i="1" dirty="0" err="1"/>
              <a:t>tää</a:t>
            </a:r>
            <a:r>
              <a:rPr lang="fi-FI" sz="1500" i="1" dirty="0"/>
              <a:t> pahenee nyt tässä niin mieluummin </a:t>
            </a:r>
            <a:r>
              <a:rPr lang="fi-FI" sz="1500" i="1" dirty="0" err="1"/>
              <a:t>mä</a:t>
            </a:r>
            <a:r>
              <a:rPr lang="fi-FI" sz="1500" i="1" dirty="0"/>
              <a:t> lähtisin täältä pois.”  (Potilas 5)</a:t>
            </a:r>
            <a:endParaRPr lang="fi-FI" sz="1500" dirty="0"/>
          </a:p>
          <a:p>
            <a:pPr lvl="1"/>
            <a:r>
              <a:rPr lang="fi-FI" sz="1600" dirty="0"/>
              <a:t>Rauhallinen, kaunis, kivuton kuolema</a:t>
            </a:r>
          </a:p>
          <a:p>
            <a:pPr marL="0" indent="0">
              <a:buNone/>
            </a:pPr>
            <a:r>
              <a:rPr lang="fi-FI" sz="1800" dirty="0"/>
              <a:t>	</a:t>
            </a:r>
            <a:r>
              <a:rPr lang="fi-FI" sz="1500" i="1" dirty="0"/>
              <a:t>”Kuolema kun tullee niin </a:t>
            </a:r>
            <a:r>
              <a:rPr lang="fi-FI" sz="1500" i="1" dirty="0" err="1"/>
              <a:t>tulis</a:t>
            </a:r>
            <a:r>
              <a:rPr lang="fi-FI" sz="1500" i="1" dirty="0"/>
              <a:t> nätisti nukkuessa.”</a:t>
            </a:r>
            <a:r>
              <a:rPr lang="fi-FI" sz="1500" dirty="0"/>
              <a:t>  </a:t>
            </a:r>
            <a:r>
              <a:rPr lang="fi-FI" sz="1500" i="1" dirty="0"/>
              <a:t>(Potilas 4)</a:t>
            </a:r>
            <a:r>
              <a:rPr lang="fi-FI" sz="1500" dirty="0"/>
              <a:t>	</a:t>
            </a:r>
          </a:p>
          <a:p>
            <a:pPr lvl="1"/>
            <a:r>
              <a:rPr lang="fi-FI" sz="1600" dirty="0"/>
              <a:t>Lähestyvän kuoleman hyväksymisen syrjäyttämä toive parantumisesta</a:t>
            </a:r>
          </a:p>
          <a:p>
            <a:pPr lvl="1"/>
            <a:r>
              <a:rPr lang="fi-FI" sz="1600" dirty="0"/>
              <a:t>Kuolinhetkeen liittyvät toiveet</a:t>
            </a:r>
          </a:p>
          <a:p>
            <a:pPr lvl="1"/>
            <a:r>
              <a:rPr lang="fi-FI" sz="1600" dirty="0"/>
              <a:t>Toiveet eutanasiasta tai </a:t>
            </a:r>
            <a:r>
              <a:rPr lang="fi-FI" sz="1600" dirty="0" err="1"/>
              <a:t>sedaatiosta</a:t>
            </a:r>
            <a:endParaRPr lang="fi-FI" sz="1600" dirty="0"/>
          </a:p>
          <a:p>
            <a:pPr lvl="1"/>
            <a:r>
              <a:rPr lang="fi-FI" sz="1600" dirty="0"/>
              <a:t>Hautajaisjärjestelyihin liittyvät toiveet</a:t>
            </a:r>
          </a:p>
          <a:p>
            <a:pPr lvl="1"/>
            <a:r>
              <a:rPr lang="fi-FI" sz="1600" dirty="0"/>
              <a:t>Toiveet kuolemiseen tarvittavan vahvuuden saavuttamisesta</a:t>
            </a:r>
          </a:p>
          <a:p>
            <a:pPr lvl="1"/>
            <a:r>
              <a:rPr lang="fi-FI" sz="1600" dirty="0"/>
              <a:t>Kuoleman jälkeiseen elämään liittyvät toiveet</a:t>
            </a:r>
          </a:p>
        </p:txBody>
      </p:sp>
      <p:sp>
        <p:nvSpPr>
          <p:cNvPr id="3" name="Otsikko 2"/>
          <p:cNvSpPr>
            <a:spLocks noGrp="1"/>
          </p:cNvSpPr>
          <p:nvPr>
            <p:ph type="title"/>
          </p:nvPr>
        </p:nvSpPr>
        <p:spPr>
          <a:xfrm>
            <a:off x="907774" y="0"/>
            <a:ext cx="10058400" cy="1188720"/>
          </a:xfrm>
        </p:spPr>
        <p:txBody>
          <a:bodyPr/>
          <a:lstStyle/>
          <a:p>
            <a:r>
              <a:rPr lang="fi-FI" dirty="0"/>
              <a:t>Potilaan toiveet</a:t>
            </a:r>
          </a:p>
        </p:txBody>
      </p:sp>
    </p:spTree>
    <p:extLst>
      <p:ext uri="{BB962C8B-B14F-4D97-AF65-F5344CB8AC3E}">
        <p14:creationId xmlns:p14="http://schemas.microsoft.com/office/powerpoint/2010/main" val="478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1051249" y="1441175"/>
            <a:ext cx="10058400" cy="4267200"/>
          </a:xfrm>
        </p:spPr>
        <p:txBody>
          <a:bodyPr>
            <a:normAutofit fontScale="77500" lnSpcReduction="20000"/>
          </a:bodyPr>
          <a:lstStyle/>
          <a:p>
            <a:r>
              <a:rPr lang="fi-FI" sz="2600" b="1" i="1" dirty="0"/>
              <a:t>Toiveet omasta ja läheisten tulevaisuudesta</a:t>
            </a:r>
          </a:p>
          <a:p>
            <a:pPr lvl="1"/>
            <a:r>
              <a:rPr lang="fi-FI" sz="2300" dirty="0"/>
              <a:t>Läheisten selviytyminen</a:t>
            </a:r>
          </a:p>
          <a:p>
            <a:pPr marL="731520" lvl="2" indent="0">
              <a:buNone/>
            </a:pPr>
            <a:r>
              <a:rPr lang="fi-FI" sz="2100" i="1" dirty="0"/>
              <a:t>	”Ja sitten </a:t>
            </a:r>
            <a:r>
              <a:rPr lang="fi-FI" sz="2100" i="1" dirty="0" err="1"/>
              <a:t>mä</a:t>
            </a:r>
            <a:r>
              <a:rPr lang="fi-FI" sz="2100" i="1" dirty="0"/>
              <a:t> tietysti toivon että </a:t>
            </a:r>
            <a:r>
              <a:rPr lang="fi-FI" sz="2100" i="1" dirty="0" err="1"/>
              <a:t>noi</a:t>
            </a:r>
            <a:r>
              <a:rPr lang="fi-FI" sz="2100" i="1" dirty="0"/>
              <a:t> omaiset </a:t>
            </a:r>
            <a:r>
              <a:rPr lang="fi-FI" sz="2100" i="1" dirty="0" err="1"/>
              <a:t>jaksais</a:t>
            </a:r>
            <a:r>
              <a:rPr lang="fi-FI" sz="2100" i="1" dirty="0"/>
              <a:t>, kun mieskin on jo </a:t>
            </a:r>
            <a:r>
              <a:rPr lang="fi-FI" sz="2100" i="1" dirty="0" err="1"/>
              <a:t>kaheksankymppinen</a:t>
            </a:r>
            <a:r>
              <a:rPr lang="fi-FI" sz="2100" i="1" dirty="0"/>
              <a:t>.  Ja </a:t>
            </a:r>
            <a:r>
              <a:rPr lang="fi-FI" sz="2100" i="1" dirty="0" err="1"/>
              <a:t>tota</a:t>
            </a:r>
            <a:r>
              <a:rPr lang="fi-FI" sz="2100" i="1" dirty="0"/>
              <a:t>… Niin ja että hän </a:t>
            </a:r>
            <a:r>
              <a:rPr lang="fi-FI" sz="2100" i="1" dirty="0" err="1"/>
              <a:t>oppis</a:t>
            </a:r>
            <a:r>
              <a:rPr lang="fi-FI" sz="2100" i="1" dirty="0"/>
              <a:t> niin kun elämään ilman </a:t>
            </a:r>
            <a:r>
              <a:rPr lang="fi-FI" sz="2100" i="1" dirty="0" err="1"/>
              <a:t>mua</a:t>
            </a:r>
            <a:r>
              <a:rPr lang="fi-FI" sz="2100" i="1" dirty="0"/>
              <a:t>.” (Potilas 3)</a:t>
            </a:r>
            <a:endParaRPr lang="fi-FI" sz="2100" dirty="0"/>
          </a:p>
          <a:p>
            <a:pPr marL="457200" lvl="1" indent="0">
              <a:buNone/>
            </a:pPr>
            <a:endParaRPr lang="fi-FI" dirty="0"/>
          </a:p>
          <a:p>
            <a:pPr lvl="1"/>
            <a:r>
              <a:rPr lang="fi-FI" sz="2300" dirty="0"/>
              <a:t>Toiveiden suuntaaminen tulevaisuuteen ja elämään </a:t>
            </a:r>
          </a:p>
          <a:p>
            <a:pPr lvl="2"/>
            <a:r>
              <a:rPr lang="fi-FI" sz="2100" dirty="0"/>
              <a:t>Hääpäivät, syntymäpäivät…</a:t>
            </a:r>
          </a:p>
          <a:p>
            <a:pPr marL="594360" lvl="2" indent="0">
              <a:buNone/>
            </a:pPr>
            <a:endParaRPr lang="fi-FI" dirty="0"/>
          </a:p>
          <a:p>
            <a:pPr lvl="1"/>
            <a:r>
              <a:rPr lang="fi-FI" sz="2300" dirty="0"/>
              <a:t>Elämän vimma</a:t>
            </a:r>
          </a:p>
          <a:p>
            <a:pPr marL="914400" lvl="2" indent="0">
              <a:buNone/>
            </a:pPr>
            <a:r>
              <a:rPr lang="fi-FI" sz="1900" i="1" dirty="0"/>
              <a:t>”Et se elämän vimma, mikä täällä on… Ja näitä toiveita ja ajatuksia sille elämälle niin kun meillä kaikilla on.” (Hoitaja 8)</a:t>
            </a:r>
            <a:endParaRPr lang="fi-FI" sz="1900" dirty="0"/>
          </a:p>
          <a:p>
            <a:pPr lvl="2"/>
            <a:endParaRPr lang="fi-FI" dirty="0"/>
          </a:p>
          <a:p>
            <a:r>
              <a:rPr lang="fi-FI" sz="2600" b="1" i="1" dirty="0"/>
              <a:t>Sairauden kanssa elämästä nauttimiseen liittyvät toiveet</a:t>
            </a:r>
          </a:p>
          <a:p>
            <a:pPr marL="868680" lvl="3" indent="0">
              <a:buNone/>
            </a:pPr>
            <a:r>
              <a:rPr lang="fi-FI" sz="1900" i="1" dirty="0"/>
              <a:t> ”Ainakin tätä kipua… </a:t>
            </a:r>
            <a:r>
              <a:rPr lang="fi-FI" sz="1900" i="1" dirty="0" err="1"/>
              <a:t>häviäis</a:t>
            </a:r>
            <a:r>
              <a:rPr lang="fi-FI" sz="1900" i="1" dirty="0"/>
              <a:t>. Se on </a:t>
            </a:r>
            <a:r>
              <a:rPr lang="fi-FI" sz="1900" i="1" dirty="0" err="1"/>
              <a:t>semmonen</a:t>
            </a:r>
            <a:r>
              <a:rPr lang="fi-FI" sz="1900" i="1" dirty="0"/>
              <a:t> ensimmäinen toivo. Ja vois kuitenkin vielä  puhua ja lukea ja vaikka </a:t>
            </a:r>
            <a:r>
              <a:rPr lang="fi-FI" sz="1900" i="1" dirty="0" err="1"/>
              <a:t>ellää</a:t>
            </a:r>
            <a:r>
              <a:rPr lang="fi-FI" sz="1900" i="1" dirty="0"/>
              <a:t> tätä… </a:t>
            </a:r>
            <a:r>
              <a:rPr lang="fi-FI" sz="1900" i="1" dirty="0" err="1"/>
              <a:t>tän</a:t>
            </a:r>
            <a:r>
              <a:rPr lang="fi-FI" sz="1900" i="1" dirty="0"/>
              <a:t>  kanssa.” (Potilas 4)</a:t>
            </a:r>
            <a:endParaRPr lang="fi-FI" sz="1900" dirty="0"/>
          </a:p>
          <a:p>
            <a:endParaRPr lang="fi-FI" dirty="0"/>
          </a:p>
          <a:p>
            <a:endParaRPr lang="fi-FI" dirty="0"/>
          </a:p>
        </p:txBody>
      </p:sp>
      <p:sp>
        <p:nvSpPr>
          <p:cNvPr id="3" name="Otsikko 2"/>
          <p:cNvSpPr>
            <a:spLocks noGrp="1"/>
          </p:cNvSpPr>
          <p:nvPr>
            <p:ph type="title"/>
          </p:nvPr>
        </p:nvSpPr>
        <p:spPr>
          <a:xfrm>
            <a:off x="1051249" y="7622"/>
            <a:ext cx="10058400" cy="1188720"/>
          </a:xfrm>
        </p:spPr>
        <p:txBody>
          <a:bodyPr/>
          <a:lstStyle/>
          <a:p>
            <a:r>
              <a:rPr lang="fi-FI" dirty="0"/>
              <a:t>Potilaan toiveet</a:t>
            </a:r>
          </a:p>
        </p:txBody>
      </p:sp>
    </p:spTree>
    <p:extLst>
      <p:ext uri="{BB962C8B-B14F-4D97-AF65-F5344CB8AC3E}">
        <p14:creationId xmlns:p14="http://schemas.microsoft.com/office/powerpoint/2010/main" val="75026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720E278-3F9C-42DE-83C0-54DE5F828D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Kirsikankukka-esitys (laajakuva)</Template>
  <TotalTime>0</TotalTime>
  <Words>1333</Words>
  <Application>Microsoft Office PowerPoint</Application>
  <PresentationFormat>Laajakuva</PresentationFormat>
  <Paragraphs>259</Paragraphs>
  <Slides>26</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26</vt:i4>
      </vt:variant>
    </vt:vector>
  </HeadingPairs>
  <TitlesOfParts>
    <vt:vector size="32" baseType="lpstr">
      <vt:lpstr>Arial</vt:lpstr>
      <vt:lpstr>Bradley Hand ITC</vt:lpstr>
      <vt:lpstr>Cambria</vt:lpstr>
      <vt:lpstr>Sanvito Pro Light</vt:lpstr>
      <vt:lpstr>Tahoma</vt:lpstr>
      <vt:lpstr>Cherry Blossom 16x9</vt:lpstr>
      <vt:lpstr>Kuoleman läpi kantava toivo</vt:lpstr>
      <vt:lpstr>Mitä toivo on minulle?</vt:lpstr>
      <vt:lpstr>John William Waterhouse 1896:  Pandora</vt:lpstr>
      <vt:lpstr>Mitä toivo on?</vt:lpstr>
      <vt:lpstr>“Man can live about forty days without food, about three days without water, about eight minutes without air...     but only for one second without hope.”                         - Hal Lindsey - </vt:lpstr>
      <vt:lpstr>Mitä on kuolemaa lähestyvän ihmisen toivo?</vt:lpstr>
      <vt:lpstr>Saattohoidossa olevan potilaan toivo </vt:lpstr>
      <vt:lpstr>Potilaan toiveet</vt:lpstr>
      <vt:lpstr>Potilaan toiveet</vt:lpstr>
      <vt:lpstr>Potilaan toiveet</vt:lpstr>
      <vt:lpstr>Toivon dynaamisuus</vt:lpstr>
      <vt:lpstr>Toivon dynaamisuus</vt:lpstr>
      <vt:lpstr>Toivon dynaamisuus</vt:lpstr>
      <vt:lpstr>Toivon dynaamisuus</vt:lpstr>
      <vt:lpstr>”A man begins to die when he ceases to expect anything from Tomorrow.”      - Abraham Miller - </vt:lpstr>
      <vt:lpstr>Saattohoidossa olevan potilaan toivo sekä sitä vahvistavat ja heikentävät tekijät</vt:lpstr>
      <vt:lpstr>Saattohoidossa olevan potilaan toivoa vahvistavat tekijät</vt:lpstr>
      <vt:lpstr>Saattohoidossa olevan potilaan toivoa vahvistavat tekijät</vt:lpstr>
      <vt:lpstr>Saattohoidossa olevan potilaan toivoa vahvistavat tekijät</vt:lpstr>
      <vt:lpstr>Saattohoidossa olevan potilaan toivoa vahvistavat tekijät</vt:lpstr>
      <vt:lpstr>Saattohoidossa olevan potilaan toivoa vahvistavat tekijät</vt:lpstr>
      <vt:lpstr>Saattohoidossa olevan potilaan toivoa heikentävät tekijät</vt:lpstr>
      <vt:lpstr>Saattohoidossa olevan potilaan toivoa heikentävät tekijät</vt:lpstr>
      <vt:lpstr>Saattohoidossa olevan potilaan toivoa heikentävät tekijät</vt:lpstr>
      <vt:lpstr>”Ehkä se toivo on mun kohdallani nyt juuri sitä, että mä elän tätä päivää” </vt:lpstr>
      <vt:lpstr>Lähteitä: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2016-04-19T16:05:49Z</dcterms:created>
  <dcterms:modified xsi:type="dcterms:W3CDTF">2016-04-19T18:27:40Z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TC030310029991</vt:lpwstr>
  </property>
</Properties>
</file>