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92" r:id="rId5"/>
    <p:sldId id="304" r:id="rId6"/>
    <p:sldId id="297" r:id="rId7"/>
    <p:sldId id="298" r:id="rId8"/>
    <p:sldId id="299" r:id="rId9"/>
    <p:sldId id="301" r:id="rId10"/>
    <p:sldId id="305" r:id="rId11"/>
    <p:sldId id="302" r:id="rId12"/>
    <p:sldId id="303" r:id="rId13"/>
    <p:sldId id="306" r:id="rId14"/>
    <p:sldId id="307" r:id="rId15"/>
  </p:sldIdLst>
  <p:sldSz cx="9144000" cy="6858000" type="screen4x3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E13C"/>
    <a:srgbClr val="FFFFFF"/>
    <a:srgbClr val="F0F0F1"/>
    <a:srgbClr val="EAEAEA"/>
    <a:srgbClr val="01FF3C"/>
    <a:srgbClr val="6A6E73"/>
    <a:srgbClr val="E6EA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5" autoAdjust="0"/>
    <p:restoredTop sz="94660"/>
  </p:normalViewPr>
  <p:slideViewPr>
    <p:cSldViewPr showGuides="1">
      <p:cViewPr varScale="1">
        <p:scale>
          <a:sx n="70" d="100"/>
          <a:sy n="70" d="100"/>
        </p:scale>
        <p:origin x="13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26B09-8C98-4DFB-A0D8-504DE3B854E9}" type="datetimeFigureOut">
              <a:rPr lang="fi-FI" smtClean="0"/>
              <a:t>27.4.2016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28A35-92AB-4BA2-B5BC-A5F716632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3804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251520" y="1792514"/>
            <a:ext cx="8640960" cy="2634343"/>
          </a:xfrm>
        </p:spPr>
        <p:txBody>
          <a:bodyPr anchor="ctr" anchorCtr="0"/>
          <a:lstStyle>
            <a:lvl1pPr algn="ctr">
              <a:defRPr sz="4400">
                <a:solidFill>
                  <a:srgbClr val="00E13C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963616"/>
            <a:ext cx="6400800" cy="985664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Lisää alaotsikko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1B7AA-BB94-4250-BC79-C4B22BFD37CD}" type="datetime1">
              <a:rPr lang="fi-FI" smtClean="0"/>
              <a:t>27.4.2016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6271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kuva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890EC-5D59-409D-A900-EAFB11A9B7FC}" type="datetime1">
              <a:rPr lang="fi-FI" smtClean="0"/>
              <a:t>27.4.2016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2"/>
          <p:cNvSpPr>
            <a:spLocks noGrp="1"/>
          </p:cNvSpPr>
          <p:nvPr>
            <p:ph idx="15"/>
          </p:nvPr>
        </p:nvSpPr>
        <p:spPr>
          <a:xfrm>
            <a:off x="4738914" y="3577773"/>
            <a:ext cx="4151086" cy="26125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1600">
                <a:latin typeface="+mn-lt"/>
              </a:defRPr>
            </a:lvl1pPr>
            <a:lvl2pPr marL="269875" indent="-269875">
              <a:lnSpc>
                <a:spcPct val="100000"/>
              </a:lnSpc>
              <a:buFont typeface="Clarendon" pitchFamily="2" charset="0"/>
              <a:buChar char="•"/>
              <a:defRPr sz="1600">
                <a:latin typeface="+mn-lt"/>
              </a:defRPr>
            </a:lvl2pPr>
            <a:lvl3pPr marL="631825" indent="-271463">
              <a:lnSpc>
                <a:spcPct val="100000"/>
              </a:lnSpc>
              <a:buFont typeface="Clarendon" pitchFamily="2" charset="0"/>
              <a:buChar char="•"/>
              <a:defRPr sz="1600">
                <a:latin typeface="+mn-lt"/>
              </a:defRPr>
            </a:lvl3pPr>
            <a:lvl4pPr marL="901700" indent="-269875">
              <a:lnSpc>
                <a:spcPct val="100000"/>
              </a:lnSpc>
              <a:buFont typeface="Clarendon" pitchFamily="2" charset="0"/>
              <a:buChar char="•"/>
              <a:defRPr sz="1600">
                <a:latin typeface="+mn-lt"/>
              </a:defRPr>
            </a:lvl4pPr>
            <a:lvl5pPr marL="1262063" indent="-360363">
              <a:lnSpc>
                <a:spcPct val="100000"/>
              </a:lnSpc>
              <a:buFont typeface="Clarendon" pitchFamily="2" charset="0"/>
              <a:buChar char="•"/>
              <a:defRPr sz="1600">
                <a:latin typeface="+mn-lt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457200" y="384629"/>
            <a:ext cx="3826768" cy="2756339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sp>
        <p:nvSpPr>
          <p:cNvPr id="10" name="Kuvan paikkamerkki 8"/>
          <p:cNvSpPr>
            <a:spLocks noGrp="1"/>
          </p:cNvSpPr>
          <p:nvPr>
            <p:ph type="pic" sz="quarter" idx="13"/>
          </p:nvPr>
        </p:nvSpPr>
        <p:spPr>
          <a:xfrm>
            <a:off x="4859338" y="549275"/>
            <a:ext cx="3744912" cy="2519363"/>
          </a:xfrm>
          <a:solidFill>
            <a:srgbClr val="EAEAEA"/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4"/>
          </p:nvPr>
        </p:nvSpPr>
        <p:spPr>
          <a:xfrm>
            <a:off x="541338" y="3662590"/>
            <a:ext cx="3744912" cy="2519363"/>
          </a:xfrm>
          <a:solidFill>
            <a:srgbClr val="EAEAEA"/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81624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, teksti ja graaf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/>
          <p:cNvSpPr>
            <a:spLocks noGrp="1"/>
          </p:cNvSpPr>
          <p:nvPr>
            <p:ph type="pic" sz="quarter" idx="13"/>
          </p:nvPr>
        </p:nvSpPr>
        <p:spPr>
          <a:xfrm>
            <a:off x="540000" y="549275"/>
            <a:ext cx="3744912" cy="2519363"/>
          </a:xfrm>
          <a:solidFill>
            <a:srgbClr val="EAEAEA"/>
          </a:solidFill>
        </p:spPr>
        <p:txBody>
          <a:bodyPr/>
          <a:lstStyle>
            <a:lvl1pPr marL="0" indent="0">
              <a:buFontTx/>
              <a:buNone/>
              <a:defRPr>
                <a:latin typeface="+mn-lt"/>
              </a:defRPr>
            </a:lvl1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890EC-5D59-409D-A900-EAFB11A9B7FC}" type="datetime1">
              <a:rPr lang="fi-FI" smtClean="0"/>
              <a:t>27.4.2016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2"/>
          <p:cNvSpPr>
            <a:spLocks noGrp="1"/>
          </p:cNvSpPr>
          <p:nvPr>
            <p:ph idx="15"/>
          </p:nvPr>
        </p:nvSpPr>
        <p:spPr>
          <a:xfrm>
            <a:off x="4738914" y="3577773"/>
            <a:ext cx="4151086" cy="26125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1600">
                <a:latin typeface="+mn-lt"/>
              </a:defRPr>
            </a:lvl1pPr>
            <a:lvl2pPr marL="269875" indent="-269875">
              <a:lnSpc>
                <a:spcPct val="100000"/>
              </a:lnSpc>
              <a:buFont typeface="Clarendon" pitchFamily="2" charset="0"/>
              <a:buChar char="•"/>
              <a:defRPr sz="1600">
                <a:latin typeface="+mn-lt"/>
              </a:defRPr>
            </a:lvl2pPr>
            <a:lvl3pPr marL="631825" indent="-271463">
              <a:lnSpc>
                <a:spcPct val="100000"/>
              </a:lnSpc>
              <a:buFont typeface="Clarendon" pitchFamily="2" charset="0"/>
              <a:buChar char="•"/>
              <a:defRPr sz="1600">
                <a:latin typeface="+mn-lt"/>
              </a:defRPr>
            </a:lvl3pPr>
            <a:lvl4pPr marL="901700" indent="-269875">
              <a:lnSpc>
                <a:spcPct val="100000"/>
              </a:lnSpc>
              <a:buFont typeface="Clarendon" pitchFamily="2" charset="0"/>
              <a:buChar char="•"/>
              <a:defRPr sz="1600">
                <a:latin typeface="+mn-lt"/>
              </a:defRPr>
            </a:lvl4pPr>
            <a:lvl5pPr marL="1262063" indent="-360363">
              <a:lnSpc>
                <a:spcPct val="100000"/>
              </a:lnSpc>
              <a:buFont typeface="Clarendon" pitchFamily="2" charset="0"/>
              <a:buChar char="•"/>
              <a:defRPr sz="1600">
                <a:latin typeface="+mn-lt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4716016" y="384629"/>
            <a:ext cx="4258816" cy="2756339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sp>
        <p:nvSpPr>
          <p:cNvPr id="15" name="Sisällön paikkamerkki 2"/>
          <p:cNvSpPr>
            <a:spLocks noGrp="1"/>
          </p:cNvSpPr>
          <p:nvPr>
            <p:ph idx="16"/>
          </p:nvPr>
        </p:nvSpPr>
        <p:spPr>
          <a:xfrm>
            <a:off x="539552" y="3645024"/>
            <a:ext cx="3744416" cy="25202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1600">
                <a:latin typeface="+mn-lt"/>
              </a:defRPr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>
                <a:latin typeface="+mn-lt"/>
              </a:defRPr>
            </a:lvl2pPr>
            <a:lvl3pPr marL="541338" indent="-271463">
              <a:lnSpc>
                <a:spcPct val="100000"/>
              </a:lnSpc>
              <a:buFont typeface="Arial" panose="020B0604020202020204" pitchFamily="34" charset="0"/>
              <a:buChar char="•"/>
              <a:defRPr sz="1600">
                <a:latin typeface="+mn-lt"/>
              </a:defRPr>
            </a:lvl3pPr>
            <a:lvl4pPr marL="811213" indent="-269875">
              <a:lnSpc>
                <a:spcPct val="100000"/>
              </a:lnSpc>
              <a:buFont typeface="Arial" panose="020B0604020202020204" pitchFamily="34" charset="0"/>
              <a:buChar char="•"/>
              <a:defRPr sz="1600">
                <a:latin typeface="+mn-lt"/>
              </a:defRPr>
            </a:lvl4pPr>
            <a:lvl5pPr marL="1081088" indent="-269875">
              <a:lnSpc>
                <a:spcPct val="100000"/>
              </a:lnSpc>
              <a:buFont typeface="Arial" panose="020B0604020202020204" pitchFamily="34" charset="0"/>
              <a:buChar char="•"/>
              <a:defRPr sz="1600">
                <a:latin typeface="+mn-lt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4026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Kuvan paikkamerkki 8"/>
          <p:cNvSpPr>
            <a:spLocks noGrp="1"/>
          </p:cNvSpPr>
          <p:nvPr>
            <p:ph type="pic" sz="quarter" idx="14"/>
          </p:nvPr>
        </p:nvSpPr>
        <p:spPr>
          <a:xfrm>
            <a:off x="541338" y="537030"/>
            <a:ext cx="8058376" cy="5644924"/>
          </a:xfrm>
          <a:solidFill>
            <a:srgbClr val="EAEAEA"/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763200" y="676800"/>
            <a:ext cx="7625224" cy="2536176"/>
          </a:xfrm>
        </p:spPr>
        <p:txBody>
          <a:bodyPr/>
          <a:lstStyle>
            <a:lvl1pPr>
              <a:defRPr cap="none" baseline="0">
                <a:solidFill>
                  <a:srgbClr val="FFFFFF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763200" y="4725143"/>
            <a:ext cx="6400800" cy="1261999"/>
          </a:xfrm>
        </p:spPr>
        <p:txBody>
          <a:bodyPr anchor="b" anchorCtr="0">
            <a:noAutofit/>
          </a:bodyPr>
          <a:lstStyle>
            <a:lvl1pPr marL="0" indent="0" algn="l">
              <a:buNone/>
              <a:defRPr sz="1600" baseline="0">
                <a:solidFill>
                  <a:srgbClr val="FFFFFF"/>
                </a:solidFill>
                <a:latin typeface="Arial Rounded MT L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Lisää alaotsikko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73D4-F7BE-4945-8CCF-8E6473D85D2F}" type="datetime1">
              <a:rPr lang="fi-FI" smtClean="0"/>
              <a:t>27.4.2016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4246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luette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55600" indent="-355600">
              <a:buFont typeface="+mj-lt"/>
              <a:buAutoNum type="arabicPeriod"/>
              <a:defRPr/>
            </a:lvl1pPr>
            <a:lvl2pPr marL="623888" indent="-268288">
              <a:buFont typeface="Arial" panose="020B0604020202020204" pitchFamily="34" charset="0"/>
              <a:buChar char="•"/>
              <a:defRPr/>
            </a:lvl2pPr>
            <a:lvl3pPr marL="900113" indent="-276225">
              <a:buFont typeface="Arial" panose="020B0604020202020204" pitchFamily="34" charset="0"/>
              <a:buChar char="•"/>
              <a:defRPr/>
            </a:lvl3pPr>
            <a:lvl4pPr marL="1168400" indent="-268288">
              <a:buFont typeface="Arial" panose="020B0604020202020204" pitchFamily="34" charset="0"/>
              <a:buChar char="•"/>
              <a:defRPr/>
            </a:lvl4pPr>
            <a:lvl5pPr marL="1436688" indent="-268288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50B7-2352-4B9D-BDAF-068652F32BFA}" type="datetime1">
              <a:rPr lang="fi-FI" smtClean="0"/>
              <a:t>27.4.2016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0933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61F32-6966-4227-9A7F-DD49B38BED1C}" type="datetime1">
              <a:rPr lang="fi-FI" smtClean="0"/>
              <a:t>27.4.2016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6511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 väripohj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 baseline="0">
                <a:solidFill>
                  <a:srgbClr val="FFFFFF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1194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ain otsikko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van paikkamerkki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 baseline="0">
                <a:solidFill>
                  <a:srgbClr val="FFFFFF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70325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8C016-1483-4DFD-A134-AD0B015DD8F7}" type="datetime1">
              <a:rPr lang="fi-FI" smtClean="0"/>
              <a:t>27.4.2016</a:t>
            </a:fld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97984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i 2"/>
          <p:cNvSpPr/>
          <p:nvPr userDrawn="1"/>
        </p:nvSpPr>
        <p:spPr bwMode="black">
          <a:xfrm>
            <a:off x="2286000" y="1059543"/>
            <a:ext cx="4572000" cy="4572000"/>
          </a:xfrm>
          <a:prstGeom prst="ellipse">
            <a:avLst/>
          </a:prstGeom>
          <a:solidFill>
            <a:srgbClr val="00E1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8673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suo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Kuva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152" y="5901146"/>
            <a:ext cx="6711696" cy="411480"/>
          </a:xfrm>
          <a:prstGeom prst="rect">
            <a:avLst/>
          </a:prstGeom>
        </p:spPr>
      </p:pic>
      <p:sp>
        <p:nvSpPr>
          <p:cNvPr id="4" name="Freeform 6"/>
          <p:cNvSpPr>
            <a:spLocks/>
          </p:cNvSpPr>
          <p:nvPr userDrawn="1"/>
        </p:nvSpPr>
        <p:spPr bwMode="black">
          <a:xfrm>
            <a:off x="6950529" y="1723118"/>
            <a:ext cx="576262" cy="2463800"/>
          </a:xfrm>
          <a:custGeom>
            <a:avLst/>
            <a:gdLst>
              <a:gd name="T0" fmla="*/ 1059 w 2119"/>
              <a:gd name="T1" fmla="*/ 9052 h 9052"/>
              <a:gd name="T2" fmla="*/ 0 w 2119"/>
              <a:gd name="T3" fmla="*/ 7992 h 9052"/>
              <a:gd name="T4" fmla="*/ 0 w 2119"/>
              <a:gd name="T5" fmla="*/ 1060 h 9052"/>
              <a:gd name="T6" fmla="*/ 1059 w 2119"/>
              <a:gd name="T7" fmla="*/ 0 h 9052"/>
              <a:gd name="T8" fmla="*/ 2119 w 2119"/>
              <a:gd name="T9" fmla="*/ 1060 h 9052"/>
              <a:gd name="T10" fmla="*/ 2119 w 2119"/>
              <a:gd name="T11" fmla="*/ 7992 h 9052"/>
              <a:gd name="T12" fmla="*/ 1059 w 2119"/>
              <a:gd name="T13" fmla="*/ 9052 h 9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119" h="9052">
                <a:moveTo>
                  <a:pt x="1059" y="9052"/>
                </a:moveTo>
                <a:cubicBezTo>
                  <a:pt x="474" y="9052"/>
                  <a:pt x="0" y="8577"/>
                  <a:pt x="0" y="7992"/>
                </a:cubicBezTo>
                <a:lnTo>
                  <a:pt x="0" y="1060"/>
                </a:lnTo>
                <a:cubicBezTo>
                  <a:pt x="0" y="475"/>
                  <a:pt x="474" y="0"/>
                  <a:pt x="1059" y="0"/>
                </a:cubicBezTo>
                <a:cubicBezTo>
                  <a:pt x="1644" y="0"/>
                  <a:pt x="2119" y="475"/>
                  <a:pt x="2119" y="1060"/>
                </a:cubicBezTo>
                <a:lnTo>
                  <a:pt x="2119" y="7992"/>
                </a:lnTo>
                <a:cubicBezTo>
                  <a:pt x="2119" y="8577"/>
                  <a:pt x="1644" y="9052"/>
                  <a:pt x="1059" y="9052"/>
                </a:cubicBezTo>
                <a:close/>
              </a:path>
            </a:pathLst>
          </a:custGeom>
          <a:solidFill>
            <a:srgbClr val="00E13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Freeform 7"/>
          <p:cNvSpPr>
            <a:spLocks/>
          </p:cNvSpPr>
          <p:nvPr userDrawn="1"/>
        </p:nvSpPr>
        <p:spPr bwMode="black">
          <a:xfrm>
            <a:off x="4810579" y="2427968"/>
            <a:ext cx="1778000" cy="1779588"/>
          </a:xfrm>
          <a:custGeom>
            <a:avLst/>
            <a:gdLst>
              <a:gd name="T0" fmla="*/ 6536 w 6536"/>
              <a:gd name="T1" fmla="*/ 3194 h 6537"/>
              <a:gd name="T2" fmla="*/ 3269 w 6536"/>
              <a:gd name="T3" fmla="*/ 0 h 6537"/>
              <a:gd name="T4" fmla="*/ 0 w 6536"/>
              <a:gd name="T5" fmla="*/ 3269 h 6537"/>
              <a:gd name="T6" fmla="*/ 3269 w 6536"/>
              <a:gd name="T7" fmla="*/ 6537 h 6537"/>
              <a:gd name="T8" fmla="*/ 3901 w 6536"/>
              <a:gd name="T9" fmla="*/ 6421 h 6537"/>
              <a:gd name="T10" fmla="*/ 4401 w 6536"/>
              <a:gd name="T11" fmla="*/ 5650 h 6537"/>
              <a:gd name="T12" fmla="*/ 3921 w 6536"/>
              <a:gd name="T13" fmla="*/ 4902 h 6537"/>
              <a:gd name="T14" fmla="*/ 3167 w 6536"/>
              <a:gd name="T15" fmla="*/ 4788 h 6537"/>
              <a:gd name="T16" fmla="*/ 1829 w 6536"/>
              <a:gd name="T17" fmla="*/ 3242 h 6537"/>
              <a:gd name="T18" fmla="*/ 3269 w 6536"/>
              <a:gd name="T19" fmla="*/ 1663 h 6537"/>
              <a:gd name="T20" fmla="*/ 4619 w 6536"/>
              <a:gd name="T21" fmla="*/ 2594 h 6537"/>
              <a:gd name="T22" fmla="*/ 3945 w 6536"/>
              <a:gd name="T23" fmla="*/ 2594 h 6537"/>
              <a:gd name="T24" fmla="*/ 3184 w 6536"/>
              <a:gd name="T25" fmla="*/ 3356 h 6537"/>
              <a:gd name="T26" fmla="*/ 3945 w 6536"/>
              <a:gd name="T27" fmla="*/ 4117 h 6537"/>
              <a:gd name="T28" fmla="*/ 5776 w 6536"/>
              <a:gd name="T29" fmla="*/ 4117 h 6537"/>
              <a:gd name="T30" fmla="*/ 6535 w 6536"/>
              <a:gd name="T31" fmla="*/ 3367 h 6537"/>
              <a:gd name="T32" fmla="*/ 6536 w 6536"/>
              <a:gd name="T33" fmla="*/ 3367 h 6537"/>
              <a:gd name="T34" fmla="*/ 6536 w 6536"/>
              <a:gd name="T35" fmla="*/ 3194 h 6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536" h="6537">
                <a:moveTo>
                  <a:pt x="6536" y="3194"/>
                </a:moveTo>
                <a:cubicBezTo>
                  <a:pt x="6536" y="1371"/>
                  <a:pt x="5138" y="0"/>
                  <a:pt x="3269" y="0"/>
                </a:cubicBezTo>
                <a:cubicBezTo>
                  <a:pt x="1463" y="0"/>
                  <a:pt x="0" y="1399"/>
                  <a:pt x="0" y="3269"/>
                </a:cubicBezTo>
                <a:cubicBezTo>
                  <a:pt x="0" y="5074"/>
                  <a:pt x="1367" y="6537"/>
                  <a:pt x="3269" y="6537"/>
                </a:cubicBezTo>
                <a:cubicBezTo>
                  <a:pt x="3516" y="6537"/>
                  <a:pt x="3746" y="6491"/>
                  <a:pt x="3901" y="6421"/>
                </a:cubicBezTo>
                <a:cubicBezTo>
                  <a:pt x="4192" y="6288"/>
                  <a:pt x="4401" y="6017"/>
                  <a:pt x="4401" y="5650"/>
                </a:cubicBezTo>
                <a:cubicBezTo>
                  <a:pt x="4401" y="5328"/>
                  <a:pt x="4246" y="5037"/>
                  <a:pt x="3921" y="4902"/>
                </a:cubicBezTo>
                <a:cubicBezTo>
                  <a:pt x="3717" y="4818"/>
                  <a:pt x="3427" y="4814"/>
                  <a:pt x="3167" y="4788"/>
                </a:cubicBezTo>
                <a:cubicBezTo>
                  <a:pt x="2393" y="4709"/>
                  <a:pt x="1829" y="4112"/>
                  <a:pt x="1829" y="3242"/>
                </a:cubicBezTo>
                <a:cubicBezTo>
                  <a:pt x="1829" y="2290"/>
                  <a:pt x="2528" y="1697"/>
                  <a:pt x="3269" y="1663"/>
                </a:cubicBezTo>
                <a:cubicBezTo>
                  <a:pt x="4176" y="1621"/>
                  <a:pt x="4619" y="2239"/>
                  <a:pt x="4619" y="2594"/>
                </a:cubicBezTo>
                <a:lnTo>
                  <a:pt x="3945" y="2594"/>
                </a:lnTo>
                <a:cubicBezTo>
                  <a:pt x="3525" y="2594"/>
                  <a:pt x="3184" y="2935"/>
                  <a:pt x="3184" y="3356"/>
                </a:cubicBezTo>
                <a:cubicBezTo>
                  <a:pt x="3184" y="3776"/>
                  <a:pt x="3525" y="4117"/>
                  <a:pt x="3945" y="4117"/>
                </a:cubicBezTo>
                <a:lnTo>
                  <a:pt x="5776" y="4117"/>
                </a:lnTo>
                <a:cubicBezTo>
                  <a:pt x="6193" y="4117"/>
                  <a:pt x="6529" y="3782"/>
                  <a:pt x="6535" y="3367"/>
                </a:cubicBezTo>
                <a:lnTo>
                  <a:pt x="6536" y="3367"/>
                </a:lnTo>
                <a:lnTo>
                  <a:pt x="6536" y="3194"/>
                </a:lnTo>
                <a:close/>
              </a:path>
            </a:pathLst>
          </a:custGeom>
          <a:solidFill>
            <a:srgbClr val="00E13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Freeform 8"/>
          <p:cNvSpPr>
            <a:spLocks/>
          </p:cNvSpPr>
          <p:nvPr userDrawn="1"/>
        </p:nvSpPr>
        <p:spPr bwMode="black">
          <a:xfrm>
            <a:off x="3848554" y="2445431"/>
            <a:ext cx="576262" cy="1741488"/>
          </a:xfrm>
          <a:custGeom>
            <a:avLst/>
            <a:gdLst>
              <a:gd name="T0" fmla="*/ 1059 w 2119"/>
              <a:gd name="T1" fmla="*/ 0 h 6394"/>
              <a:gd name="T2" fmla="*/ 2119 w 2119"/>
              <a:gd name="T3" fmla="*/ 1060 h 6394"/>
              <a:gd name="T4" fmla="*/ 2119 w 2119"/>
              <a:gd name="T5" fmla="*/ 5334 h 6394"/>
              <a:gd name="T6" fmla="*/ 1059 w 2119"/>
              <a:gd name="T7" fmla="*/ 6394 h 6394"/>
              <a:gd name="T8" fmla="*/ 0 w 2119"/>
              <a:gd name="T9" fmla="*/ 5334 h 6394"/>
              <a:gd name="T10" fmla="*/ 0 w 2119"/>
              <a:gd name="T11" fmla="*/ 1060 h 6394"/>
              <a:gd name="T12" fmla="*/ 1059 w 2119"/>
              <a:gd name="T13" fmla="*/ 0 h 63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119" h="6394">
                <a:moveTo>
                  <a:pt x="1059" y="0"/>
                </a:moveTo>
                <a:cubicBezTo>
                  <a:pt x="1645" y="0"/>
                  <a:pt x="2119" y="475"/>
                  <a:pt x="2119" y="1060"/>
                </a:cubicBezTo>
                <a:lnTo>
                  <a:pt x="2119" y="5334"/>
                </a:lnTo>
                <a:cubicBezTo>
                  <a:pt x="2119" y="5919"/>
                  <a:pt x="1645" y="6394"/>
                  <a:pt x="1059" y="6394"/>
                </a:cubicBezTo>
                <a:cubicBezTo>
                  <a:pt x="474" y="6394"/>
                  <a:pt x="0" y="5919"/>
                  <a:pt x="0" y="5334"/>
                </a:cubicBezTo>
                <a:lnTo>
                  <a:pt x="0" y="1060"/>
                </a:lnTo>
                <a:cubicBezTo>
                  <a:pt x="0" y="475"/>
                  <a:pt x="474" y="0"/>
                  <a:pt x="1059" y="0"/>
                </a:cubicBezTo>
                <a:close/>
              </a:path>
            </a:pathLst>
          </a:custGeom>
          <a:solidFill>
            <a:srgbClr val="00E13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4" name="Oval 9"/>
          <p:cNvSpPr>
            <a:spLocks noChangeArrowheads="1"/>
          </p:cNvSpPr>
          <p:nvPr userDrawn="1"/>
        </p:nvSpPr>
        <p:spPr bwMode="black">
          <a:xfrm>
            <a:off x="3819979" y="1629456"/>
            <a:ext cx="633412" cy="633413"/>
          </a:xfrm>
          <a:prstGeom prst="ellipse">
            <a:avLst/>
          </a:prstGeom>
          <a:solidFill>
            <a:srgbClr val="00E13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6" name="Freeform 10"/>
          <p:cNvSpPr>
            <a:spLocks/>
          </p:cNvSpPr>
          <p:nvPr userDrawn="1"/>
        </p:nvSpPr>
        <p:spPr bwMode="black">
          <a:xfrm>
            <a:off x="7969704" y="2445431"/>
            <a:ext cx="576262" cy="1741488"/>
          </a:xfrm>
          <a:custGeom>
            <a:avLst/>
            <a:gdLst>
              <a:gd name="T0" fmla="*/ 1059 w 2119"/>
              <a:gd name="T1" fmla="*/ 6394 h 6394"/>
              <a:gd name="T2" fmla="*/ 0 w 2119"/>
              <a:gd name="T3" fmla="*/ 5334 h 6394"/>
              <a:gd name="T4" fmla="*/ 0 w 2119"/>
              <a:gd name="T5" fmla="*/ 1060 h 6394"/>
              <a:gd name="T6" fmla="*/ 1059 w 2119"/>
              <a:gd name="T7" fmla="*/ 0 h 6394"/>
              <a:gd name="T8" fmla="*/ 2119 w 2119"/>
              <a:gd name="T9" fmla="*/ 1060 h 6394"/>
              <a:gd name="T10" fmla="*/ 2119 w 2119"/>
              <a:gd name="T11" fmla="*/ 5334 h 6394"/>
              <a:gd name="T12" fmla="*/ 1059 w 2119"/>
              <a:gd name="T13" fmla="*/ 6394 h 63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119" h="6394">
                <a:moveTo>
                  <a:pt x="1059" y="6394"/>
                </a:moveTo>
                <a:cubicBezTo>
                  <a:pt x="474" y="6394"/>
                  <a:pt x="0" y="5919"/>
                  <a:pt x="0" y="5334"/>
                </a:cubicBezTo>
                <a:lnTo>
                  <a:pt x="0" y="1060"/>
                </a:lnTo>
                <a:cubicBezTo>
                  <a:pt x="0" y="475"/>
                  <a:pt x="474" y="0"/>
                  <a:pt x="1059" y="0"/>
                </a:cubicBezTo>
                <a:cubicBezTo>
                  <a:pt x="1645" y="0"/>
                  <a:pt x="2119" y="475"/>
                  <a:pt x="2119" y="1060"/>
                </a:cubicBezTo>
                <a:lnTo>
                  <a:pt x="2119" y="5334"/>
                </a:lnTo>
                <a:cubicBezTo>
                  <a:pt x="2119" y="5919"/>
                  <a:pt x="1645" y="6394"/>
                  <a:pt x="1059" y="6394"/>
                </a:cubicBezTo>
                <a:close/>
              </a:path>
            </a:pathLst>
          </a:custGeom>
          <a:solidFill>
            <a:srgbClr val="00E13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7" name="Oval 11"/>
          <p:cNvSpPr>
            <a:spLocks noChangeArrowheads="1"/>
          </p:cNvSpPr>
          <p:nvPr userDrawn="1"/>
        </p:nvSpPr>
        <p:spPr bwMode="black">
          <a:xfrm>
            <a:off x="7939542" y="1629456"/>
            <a:ext cx="635000" cy="633413"/>
          </a:xfrm>
          <a:prstGeom prst="ellipse">
            <a:avLst/>
          </a:prstGeom>
          <a:solidFill>
            <a:srgbClr val="00E13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8" name="Freeform 12"/>
          <p:cNvSpPr>
            <a:spLocks/>
          </p:cNvSpPr>
          <p:nvPr userDrawn="1"/>
        </p:nvSpPr>
        <p:spPr bwMode="black">
          <a:xfrm>
            <a:off x="584654" y="2410506"/>
            <a:ext cx="2809875" cy="1776413"/>
          </a:xfrm>
          <a:custGeom>
            <a:avLst/>
            <a:gdLst>
              <a:gd name="T0" fmla="*/ 7270 w 10328"/>
              <a:gd name="T1" fmla="*/ 79 h 6526"/>
              <a:gd name="T2" fmla="*/ 5164 w 10328"/>
              <a:gd name="T3" fmla="*/ 1216 h 6526"/>
              <a:gd name="T4" fmla="*/ 5164 w 10328"/>
              <a:gd name="T5" fmla="*/ 1216 h 6526"/>
              <a:gd name="T6" fmla="*/ 3058 w 10328"/>
              <a:gd name="T7" fmla="*/ 79 h 6526"/>
              <a:gd name="T8" fmla="*/ 0 w 10328"/>
              <a:gd name="T9" fmla="*/ 3009 h 6526"/>
              <a:gd name="T10" fmla="*/ 0 w 10328"/>
              <a:gd name="T11" fmla="*/ 5505 h 6526"/>
              <a:gd name="T12" fmla="*/ 72 w 10328"/>
              <a:gd name="T13" fmla="*/ 5846 h 6526"/>
              <a:gd name="T14" fmla="*/ 1060 w 10328"/>
              <a:gd name="T15" fmla="*/ 6526 h 6526"/>
              <a:gd name="T16" fmla="*/ 2081 w 10328"/>
              <a:gd name="T17" fmla="*/ 5749 h 6526"/>
              <a:gd name="T18" fmla="*/ 2119 w 10328"/>
              <a:gd name="T19" fmla="*/ 5505 h 6526"/>
              <a:gd name="T20" fmla="*/ 2119 w 10328"/>
              <a:gd name="T21" fmla="*/ 2965 h 6526"/>
              <a:gd name="T22" fmla="*/ 3133 w 10328"/>
              <a:gd name="T23" fmla="*/ 1951 h 6526"/>
              <a:gd name="T24" fmla="*/ 4145 w 10328"/>
              <a:gd name="T25" fmla="*/ 2965 h 6526"/>
              <a:gd name="T26" fmla="*/ 4145 w 10328"/>
              <a:gd name="T27" fmla="*/ 4019 h 6526"/>
              <a:gd name="T28" fmla="*/ 5164 w 10328"/>
              <a:gd name="T29" fmla="*/ 4972 h 6526"/>
              <a:gd name="T30" fmla="*/ 5164 w 10328"/>
              <a:gd name="T31" fmla="*/ 4972 h 6526"/>
              <a:gd name="T32" fmla="*/ 5164 w 10328"/>
              <a:gd name="T33" fmla="*/ 4972 h 6526"/>
              <a:gd name="T34" fmla="*/ 6183 w 10328"/>
              <a:gd name="T35" fmla="*/ 4019 h 6526"/>
              <a:gd name="T36" fmla="*/ 6183 w 10328"/>
              <a:gd name="T37" fmla="*/ 2965 h 6526"/>
              <a:gd name="T38" fmla="*/ 7196 w 10328"/>
              <a:gd name="T39" fmla="*/ 1951 h 6526"/>
              <a:gd name="T40" fmla="*/ 8209 w 10328"/>
              <a:gd name="T41" fmla="*/ 2965 h 6526"/>
              <a:gd name="T42" fmla="*/ 8209 w 10328"/>
              <a:gd name="T43" fmla="*/ 5505 h 6526"/>
              <a:gd name="T44" fmla="*/ 8248 w 10328"/>
              <a:gd name="T45" fmla="*/ 5749 h 6526"/>
              <a:gd name="T46" fmla="*/ 9268 w 10328"/>
              <a:gd name="T47" fmla="*/ 6526 h 6526"/>
              <a:gd name="T48" fmla="*/ 10257 w 10328"/>
              <a:gd name="T49" fmla="*/ 5846 h 6526"/>
              <a:gd name="T50" fmla="*/ 10328 w 10328"/>
              <a:gd name="T51" fmla="*/ 5505 h 6526"/>
              <a:gd name="T52" fmla="*/ 10328 w 10328"/>
              <a:gd name="T53" fmla="*/ 3009 h 6526"/>
              <a:gd name="T54" fmla="*/ 7270 w 10328"/>
              <a:gd name="T55" fmla="*/ 79 h 6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0328" h="6526">
                <a:moveTo>
                  <a:pt x="7270" y="79"/>
                </a:moveTo>
                <a:cubicBezTo>
                  <a:pt x="6455" y="113"/>
                  <a:pt x="5551" y="614"/>
                  <a:pt x="5164" y="1216"/>
                </a:cubicBezTo>
                <a:lnTo>
                  <a:pt x="5164" y="1216"/>
                </a:lnTo>
                <a:cubicBezTo>
                  <a:pt x="4777" y="614"/>
                  <a:pt x="3874" y="113"/>
                  <a:pt x="3058" y="79"/>
                </a:cubicBezTo>
                <a:cubicBezTo>
                  <a:pt x="1184" y="0"/>
                  <a:pt x="0" y="1228"/>
                  <a:pt x="0" y="3009"/>
                </a:cubicBezTo>
                <a:lnTo>
                  <a:pt x="0" y="5505"/>
                </a:lnTo>
                <a:cubicBezTo>
                  <a:pt x="0" y="5624"/>
                  <a:pt x="26" y="5739"/>
                  <a:pt x="72" y="5846"/>
                </a:cubicBezTo>
                <a:cubicBezTo>
                  <a:pt x="225" y="6244"/>
                  <a:pt x="609" y="6526"/>
                  <a:pt x="1060" y="6526"/>
                </a:cubicBezTo>
                <a:cubicBezTo>
                  <a:pt x="1547" y="6526"/>
                  <a:pt x="1957" y="6197"/>
                  <a:pt x="2081" y="5749"/>
                </a:cubicBezTo>
                <a:cubicBezTo>
                  <a:pt x="2105" y="5670"/>
                  <a:pt x="2119" y="5589"/>
                  <a:pt x="2119" y="5505"/>
                </a:cubicBezTo>
                <a:lnTo>
                  <a:pt x="2119" y="2965"/>
                </a:lnTo>
                <a:cubicBezTo>
                  <a:pt x="2119" y="2405"/>
                  <a:pt x="2573" y="1951"/>
                  <a:pt x="3133" y="1951"/>
                </a:cubicBezTo>
                <a:cubicBezTo>
                  <a:pt x="3693" y="1951"/>
                  <a:pt x="4145" y="2405"/>
                  <a:pt x="4145" y="2965"/>
                </a:cubicBezTo>
                <a:lnTo>
                  <a:pt x="4145" y="4019"/>
                </a:lnTo>
                <a:cubicBezTo>
                  <a:pt x="4145" y="4545"/>
                  <a:pt x="4638" y="4972"/>
                  <a:pt x="5164" y="4972"/>
                </a:cubicBezTo>
                <a:lnTo>
                  <a:pt x="5164" y="4972"/>
                </a:lnTo>
                <a:lnTo>
                  <a:pt x="5164" y="4972"/>
                </a:lnTo>
                <a:cubicBezTo>
                  <a:pt x="5690" y="4972"/>
                  <a:pt x="6183" y="4545"/>
                  <a:pt x="6183" y="4019"/>
                </a:cubicBezTo>
                <a:lnTo>
                  <a:pt x="6183" y="2965"/>
                </a:lnTo>
                <a:cubicBezTo>
                  <a:pt x="6183" y="2405"/>
                  <a:pt x="6636" y="1951"/>
                  <a:pt x="7196" y="1951"/>
                </a:cubicBezTo>
                <a:cubicBezTo>
                  <a:pt x="7755" y="1951"/>
                  <a:pt x="8209" y="2405"/>
                  <a:pt x="8209" y="2965"/>
                </a:cubicBezTo>
                <a:lnTo>
                  <a:pt x="8209" y="5505"/>
                </a:lnTo>
                <a:cubicBezTo>
                  <a:pt x="8209" y="5589"/>
                  <a:pt x="8224" y="5670"/>
                  <a:pt x="8248" y="5749"/>
                </a:cubicBezTo>
                <a:cubicBezTo>
                  <a:pt x="8372" y="6197"/>
                  <a:pt x="8781" y="6526"/>
                  <a:pt x="9268" y="6526"/>
                </a:cubicBezTo>
                <a:cubicBezTo>
                  <a:pt x="9719" y="6526"/>
                  <a:pt x="10104" y="6244"/>
                  <a:pt x="10257" y="5846"/>
                </a:cubicBezTo>
                <a:cubicBezTo>
                  <a:pt x="10302" y="5739"/>
                  <a:pt x="10328" y="5624"/>
                  <a:pt x="10328" y="5505"/>
                </a:cubicBezTo>
                <a:lnTo>
                  <a:pt x="10328" y="3009"/>
                </a:lnTo>
                <a:cubicBezTo>
                  <a:pt x="10328" y="1228"/>
                  <a:pt x="9144" y="0"/>
                  <a:pt x="7270" y="79"/>
                </a:cubicBezTo>
                <a:close/>
              </a:path>
            </a:pathLst>
          </a:custGeom>
          <a:solidFill>
            <a:srgbClr val="00E13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2840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536575" indent="-268288">
              <a:buFont typeface="Arial" panose="020B0604020202020204" pitchFamily="34" charset="0"/>
              <a:buChar char="•"/>
              <a:defRPr/>
            </a:lvl2pPr>
            <a:lvl3pPr marL="804863" indent="-268288">
              <a:buFont typeface="Arial" panose="020B0604020202020204" pitchFamily="34" charset="0"/>
              <a:buChar char="•"/>
              <a:defRPr/>
            </a:lvl3pPr>
            <a:lvl4pPr marL="1074738" indent="-269875">
              <a:buFont typeface="Arial" panose="020B0604020202020204" pitchFamily="34" charset="0"/>
              <a:buChar char="•"/>
              <a:defRPr/>
            </a:lvl4pPr>
            <a:lvl5pPr marL="1343025" indent="-268288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636E2-698F-47E2-8421-3C7C3D6C8957}" type="datetime1">
              <a:rPr lang="fi-FI" smtClean="0"/>
              <a:t>27.4.2016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3380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ruot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Kuva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152" y="5901146"/>
            <a:ext cx="6711696" cy="411480"/>
          </a:xfrm>
          <a:prstGeom prst="rect">
            <a:avLst/>
          </a:prstGeom>
        </p:spPr>
      </p:pic>
      <p:sp>
        <p:nvSpPr>
          <p:cNvPr id="14" name="Freeform 6"/>
          <p:cNvSpPr>
            <a:spLocks/>
          </p:cNvSpPr>
          <p:nvPr userDrawn="1"/>
        </p:nvSpPr>
        <p:spPr bwMode="black">
          <a:xfrm>
            <a:off x="6950529" y="1723118"/>
            <a:ext cx="576262" cy="2463800"/>
          </a:xfrm>
          <a:custGeom>
            <a:avLst/>
            <a:gdLst>
              <a:gd name="T0" fmla="*/ 1059 w 2119"/>
              <a:gd name="T1" fmla="*/ 9052 h 9052"/>
              <a:gd name="T2" fmla="*/ 0 w 2119"/>
              <a:gd name="T3" fmla="*/ 7992 h 9052"/>
              <a:gd name="T4" fmla="*/ 0 w 2119"/>
              <a:gd name="T5" fmla="*/ 1060 h 9052"/>
              <a:gd name="T6" fmla="*/ 1059 w 2119"/>
              <a:gd name="T7" fmla="*/ 0 h 9052"/>
              <a:gd name="T8" fmla="*/ 2119 w 2119"/>
              <a:gd name="T9" fmla="*/ 1060 h 9052"/>
              <a:gd name="T10" fmla="*/ 2119 w 2119"/>
              <a:gd name="T11" fmla="*/ 7992 h 9052"/>
              <a:gd name="T12" fmla="*/ 1059 w 2119"/>
              <a:gd name="T13" fmla="*/ 9052 h 9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119" h="9052">
                <a:moveTo>
                  <a:pt x="1059" y="9052"/>
                </a:moveTo>
                <a:cubicBezTo>
                  <a:pt x="474" y="9052"/>
                  <a:pt x="0" y="8577"/>
                  <a:pt x="0" y="7992"/>
                </a:cubicBezTo>
                <a:lnTo>
                  <a:pt x="0" y="1060"/>
                </a:lnTo>
                <a:cubicBezTo>
                  <a:pt x="0" y="475"/>
                  <a:pt x="474" y="0"/>
                  <a:pt x="1059" y="0"/>
                </a:cubicBezTo>
                <a:cubicBezTo>
                  <a:pt x="1644" y="0"/>
                  <a:pt x="2119" y="475"/>
                  <a:pt x="2119" y="1060"/>
                </a:cubicBezTo>
                <a:lnTo>
                  <a:pt x="2119" y="7992"/>
                </a:lnTo>
                <a:cubicBezTo>
                  <a:pt x="2119" y="8577"/>
                  <a:pt x="1644" y="9052"/>
                  <a:pt x="1059" y="9052"/>
                </a:cubicBezTo>
                <a:close/>
              </a:path>
            </a:pathLst>
          </a:custGeom>
          <a:solidFill>
            <a:srgbClr val="00E13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6" name="Freeform 7"/>
          <p:cNvSpPr>
            <a:spLocks/>
          </p:cNvSpPr>
          <p:nvPr userDrawn="1"/>
        </p:nvSpPr>
        <p:spPr bwMode="black">
          <a:xfrm>
            <a:off x="4810579" y="2427968"/>
            <a:ext cx="1778000" cy="1779588"/>
          </a:xfrm>
          <a:custGeom>
            <a:avLst/>
            <a:gdLst>
              <a:gd name="T0" fmla="*/ 6536 w 6536"/>
              <a:gd name="T1" fmla="*/ 3194 h 6537"/>
              <a:gd name="T2" fmla="*/ 3269 w 6536"/>
              <a:gd name="T3" fmla="*/ 0 h 6537"/>
              <a:gd name="T4" fmla="*/ 0 w 6536"/>
              <a:gd name="T5" fmla="*/ 3269 h 6537"/>
              <a:gd name="T6" fmla="*/ 3269 w 6536"/>
              <a:gd name="T7" fmla="*/ 6537 h 6537"/>
              <a:gd name="T8" fmla="*/ 3901 w 6536"/>
              <a:gd name="T9" fmla="*/ 6421 h 6537"/>
              <a:gd name="T10" fmla="*/ 4401 w 6536"/>
              <a:gd name="T11" fmla="*/ 5650 h 6537"/>
              <a:gd name="T12" fmla="*/ 3921 w 6536"/>
              <a:gd name="T13" fmla="*/ 4902 h 6537"/>
              <a:gd name="T14" fmla="*/ 3167 w 6536"/>
              <a:gd name="T15" fmla="*/ 4788 h 6537"/>
              <a:gd name="T16" fmla="*/ 1829 w 6536"/>
              <a:gd name="T17" fmla="*/ 3242 h 6537"/>
              <a:gd name="T18" fmla="*/ 3269 w 6536"/>
              <a:gd name="T19" fmla="*/ 1663 h 6537"/>
              <a:gd name="T20" fmla="*/ 4619 w 6536"/>
              <a:gd name="T21" fmla="*/ 2594 h 6537"/>
              <a:gd name="T22" fmla="*/ 3945 w 6536"/>
              <a:gd name="T23" fmla="*/ 2594 h 6537"/>
              <a:gd name="T24" fmla="*/ 3184 w 6536"/>
              <a:gd name="T25" fmla="*/ 3356 h 6537"/>
              <a:gd name="T26" fmla="*/ 3945 w 6536"/>
              <a:gd name="T27" fmla="*/ 4117 h 6537"/>
              <a:gd name="T28" fmla="*/ 5776 w 6536"/>
              <a:gd name="T29" fmla="*/ 4117 h 6537"/>
              <a:gd name="T30" fmla="*/ 6535 w 6536"/>
              <a:gd name="T31" fmla="*/ 3367 h 6537"/>
              <a:gd name="T32" fmla="*/ 6536 w 6536"/>
              <a:gd name="T33" fmla="*/ 3367 h 6537"/>
              <a:gd name="T34" fmla="*/ 6536 w 6536"/>
              <a:gd name="T35" fmla="*/ 3194 h 6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536" h="6537">
                <a:moveTo>
                  <a:pt x="6536" y="3194"/>
                </a:moveTo>
                <a:cubicBezTo>
                  <a:pt x="6536" y="1371"/>
                  <a:pt x="5138" y="0"/>
                  <a:pt x="3269" y="0"/>
                </a:cubicBezTo>
                <a:cubicBezTo>
                  <a:pt x="1463" y="0"/>
                  <a:pt x="0" y="1399"/>
                  <a:pt x="0" y="3269"/>
                </a:cubicBezTo>
                <a:cubicBezTo>
                  <a:pt x="0" y="5074"/>
                  <a:pt x="1367" y="6537"/>
                  <a:pt x="3269" y="6537"/>
                </a:cubicBezTo>
                <a:cubicBezTo>
                  <a:pt x="3516" y="6537"/>
                  <a:pt x="3746" y="6491"/>
                  <a:pt x="3901" y="6421"/>
                </a:cubicBezTo>
                <a:cubicBezTo>
                  <a:pt x="4192" y="6288"/>
                  <a:pt x="4401" y="6017"/>
                  <a:pt x="4401" y="5650"/>
                </a:cubicBezTo>
                <a:cubicBezTo>
                  <a:pt x="4401" y="5328"/>
                  <a:pt x="4246" y="5037"/>
                  <a:pt x="3921" y="4902"/>
                </a:cubicBezTo>
                <a:cubicBezTo>
                  <a:pt x="3717" y="4818"/>
                  <a:pt x="3427" y="4814"/>
                  <a:pt x="3167" y="4788"/>
                </a:cubicBezTo>
                <a:cubicBezTo>
                  <a:pt x="2393" y="4709"/>
                  <a:pt x="1829" y="4112"/>
                  <a:pt x="1829" y="3242"/>
                </a:cubicBezTo>
                <a:cubicBezTo>
                  <a:pt x="1829" y="2290"/>
                  <a:pt x="2528" y="1697"/>
                  <a:pt x="3269" y="1663"/>
                </a:cubicBezTo>
                <a:cubicBezTo>
                  <a:pt x="4176" y="1621"/>
                  <a:pt x="4619" y="2239"/>
                  <a:pt x="4619" y="2594"/>
                </a:cubicBezTo>
                <a:lnTo>
                  <a:pt x="3945" y="2594"/>
                </a:lnTo>
                <a:cubicBezTo>
                  <a:pt x="3525" y="2594"/>
                  <a:pt x="3184" y="2935"/>
                  <a:pt x="3184" y="3356"/>
                </a:cubicBezTo>
                <a:cubicBezTo>
                  <a:pt x="3184" y="3776"/>
                  <a:pt x="3525" y="4117"/>
                  <a:pt x="3945" y="4117"/>
                </a:cubicBezTo>
                <a:lnTo>
                  <a:pt x="5776" y="4117"/>
                </a:lnTo>
                <a:cubicBezTo>
                  <a:pt x="6193" y="4117"/>
                  <a:pt x="6529" y="3782"/>
                  <a:pt x="6535" y="3367"/>
                </a:cubicBezTo>
                <a:lnTo>
                  <a:pt x="6536" y="3367"/>
                </a:lnTo>
                <a:lnTo>
                  <a:pt x="6536" y="3194"/>
                </a:lnTo>
                <a:close/>
              </a:path>
            </a:pathLst>
          </a:custGeom>
          <a:solidFill>
            <a:srgbClr val="00E13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7" name="Freeform 8"/>
          <p:cNvSpPr>
            <a:spLocks/>
          </p:cNvSpPr>
          <p:nvPr userDrawn="1"/>
        </p:nvSpPr>
        <p:spPr bwMode="black">
          <a:xfrm>
            <a:off x="3848554" y="2445431"/>
            <a:ext cx="576262" cy="1741488"/>
          </a:xfrm>
          <a:custGeom>
            <a:avLst/>
            <a:gdLst>
              <a:gd name="T0" fmla="*/ 1059 w 2119"/>
              <a:gd name="T1" fmla="*/ 0 h 6394"/>
              <a:gd name="T2" fmla="*/ 2119 w 2119"/>
              <a:gd name="T3" fmla="*/ 1060 h 6394"/>
              <a:gd name="T4" fmla="*/ 2119 w 2119"/>
              <a:gd name="T5" fmla="*/ 5334 h 6394"/>
              <a:gd name="T6" fmla="*/ 1059 w 2119"/>
              <a:gd name="T7" fmla="*/ 6394 h 6394"/>
              <a:gd name="T8" fmla="*/ 0 w 2119"/>
              <a:gd name="T9" fmla="*/ 5334 h 6394"/>
              <a:gd name="T10" fmla="*/ 0 w 2119"/>
              <a:gd name="T11" fmla="*/ 1060 h 6394"/>
              <a:gd name="T12" fmla="*/ 1059 w 2119"/>
              <a:gd name="T13" fmla="*/ 0 h 63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119" h="6394">
                <a:moveTo>
                  <a:pt x="1059" y="0"/>
                </a:moveTo>
                <a:cubicBezTo>
                  <a:pt x="1645" y="0"/>
                  <a:pt x="2119" y="475"/>
                  <a:pt x="2119" y="1060"/>
                </a:cubicBezTo>
                <a:lnTo>
                  <a:pt x="2119" y="5334"/>
                </a:lnTo>
                <a:cubicBezTo>
                  <a:pt x="2119" y="5919"/>
                  <a:pt x="1645" y="6394"/>
                  <a:pt x="1059" y="6394"/>
                </a:cubicBezTo>
                <a:cubicBezTo>
                  <a:pt x="474" y="6394"/>
                  <a:pt x="0" y="5919"/>
                  <a:pt x="0" y="5334"/>
                </a:cubicBezTo>
                <a:lnTo>
                  <a:pt x="0" y="1060"/>
                </a:lnTo>
                <a:cubicBezTo>
                  <a:pt x="0" y="475"/>
                  <a:pt x="474" y="0"/>
                  <a:pt x="1059" y="0"/>
                </a:cubicBezTo>
                <a:close/>
              </a:path>
            </a:pathLst>
          </a:custGeom>
          <a:solidFill>
            <a:srgbClr val="00E13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8" name="Oval 9"/>
          <p:cNvSpPr>
            <a:spLocks noChangeArrowheads="1"/>
          </p:cNvSpPr>
          <p:nvPr userDrawn="1"/>
        </p:nvSpPr>
        <p:spPr bwMode="black">
          <a:xfrm>
            <a:off x="3819979" y="1629456"/>
            <a:ext cx="633412" cy="633413"/>
          </a:xfrm>
          <a:prstGeom prst="ellipse">
            <a:avLst/>
          </a:prstGeom>
          <a:solidFill>
            <a:srgbClr val="00E13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9" name="Freeform 10"/>
          <p:cNvSpPr>
            <a:spLocks/>
          </p:cNvSpPr>
          <p:nvPr userDrawn="1"/>
        </p:nvSpPr>
        <p:spPr bwMode="black">
          <a:xfrm>
            <a:off x="7969704" y="2445431"/>
            <a:ext cx="576262" cy="1741488"/>
          </a:xfrm>
          <a:custGeom>
            <a:avLst/>
            <a:gdLst>
              <a:gd name="T0" fmla="*/ 1059 w 2119"/>
              <a:gd name="T1" fmla="*/ 6394 h 6394"/>
              <a:gd name="T2" fmla="*/ 0 w 2119"/>
              <a:gd name="T3" fmla="*/ 5334 h 6394"/>
              <a:gd name="T4" fmla="*/ 0 w 2119"/>
              <a:gd name="T5" fmla="*/ 1060 h 6394"/>
              <a:gd name="T6" fmla="*/ 1059 w 2119"/>
              <a:gd name="T7" fmla="*/ 0 h 6394"/>
              <a:gd name="T8" fmla="*/ 2119 w 2119"/>
              <a:gd name="T9" fmla="*/ 1060 h 6394"/>
              <a:gd name="T10" fmla="*/ 2119 w 2119"/>
              <a:gd name="T11" fmla="*/ 5334 h 6394"/>
              <a:gd name="T12" fmla="*/ 1059 w 2119"/>
              <a:gd name="T13" fmla="*/ 6394 h 63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119" h="6394">
                <a:moveTo>
                  <a:pt x="1059" y="6394"/>
                </a:moveTo>
                <a:cubicBezTo>
                  <a:pt x="474" y="6394"/>
                  <a:pt x="0" y="5919"/>
                  <a:pt x="0" y="5334"/>
                </a:cubicBezTo>
                <a:lnTo>
                  <a:pt x="0" y="1060"/>
                </a:lnTo>
                <a:cubicBezTo>
                  <a:pt x="0" y="475"/>
                  <a:pt x="474" y="0"/>
                  <a:pt x="1059" y="0"/>
                </a:cubicBezTo>
                <a:cubicBezTo>
                  <a:pt x="1645" y="0"/>
                  <a:pt x="2119" y="475"/>
                  <a:pt x="2119" y="1060"/>
                </a:cubicBezTo>
                <a:lnTo>
                  <a:pt x="2119" y="5334"/>
                </a:lnTo>
                <a:cubicBezTo>
                  <a:pt x="2119" y="5919"/>
                  <a:pt x="1645" y="6394"/>
                  <a:pt x="1059" y="6394"/>
                </a:cubicBezTo>
                <a:close/>
              </a:path>
            </a:pathLst>
          </a:custGeom>
          <a:solidFill>
            <a:srgbClr val="00E13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0" name="Oval 11"/>
          <p:cNvSpPr>
            <a:spLocks noChangeArrowheads="1"/>
          </p:cNvSpPr>
          <p:nvPr userDrawn="1"/>
        </p:nvSpPr>
        <p:spPr bwMode="black">
          <a:xfrm>
            <a:off x="7939542" y="1629456"/>
            <a:ext cx="635000" cy="633413"/>
          </a:xfrm>
          <a:prstGeom prst="ellipse">
            <a:avLst/>
          </a:prstGeom>
          <a:solidFill>
            <a:srgbClr val="00E13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1" name="Freeform 12"/>
          <p:cNvSpPr>
            <a:spLocks/>
          </p:cNvSpPr>
          <p:nvPr userDrawn="1"/>
        </p:nvSpPr>
        <p:spPr bwMode="black">
          <a:xfrm>
            <a:off x="584654" y="2410506"/>
            <a:ext cx="2809875" cy="1776413"/>
          </a:xfrm>
          <a:custGeom>
            <a:avLst/>
            <a:gdLst>
              <a:gd name="T0" fmla="*/ 7270 w 10328"/>
              <a:gd name="T1" fmla="*/ 79 h 6526"/>
              <a:gd name="T2" fmla="*/ 5164 w 10328"/>
              <a:gd name="T3" fmla="*/ 1216 h 6526"/>
              <a:gd name="T4" fmla="*/ 5164 w 10328"/>
              <a:gd name="T5" fmla="*/ 1216 h 6526"/>
              <a:gd name="T6" fmla="*/ 3058 w 10328"/>
              <a:gd name="T7" fmla="*/ 79 h 6526"/>
              <a:gd name="T8" fmla="*/ 0 w 10328"/>
              <a:gd name="T9" fmla="*/ 3009 h 6526"/>
              <a:gd name="T10" fmla="*/ 0 w 10328"/>
              <a:gd name="T11" fmla="*/ 5505 h 6526"/>
              <a:gd name="T12" fmla="*/ 72 w 10328"/>
              <a:gd name="T13" fmla="*/ 5846 h 6526"/>
              <a:gd name="T14" fmla="*/ 1060 w 10328"/>
              <a:gd name="T15" fmla="*/ 6526 h 6526"/>
              <a:gd name="T16" fmla="*/ 2081 w 10328"/>
              <a:gd name="T17" fmla="*/ 5749 h 6526"/>
              <a:gd name="T18" fmla="*/ 2119 w 10328"/>
              <a:gd name="T19" fmla="*/ 5505 h 6526"/>
              <a:gd name="T20" fmla="*/ 2119 w 10328"/>
              <a:gd name="T21" fmla="*/ 2965 h 6526"/>
              <a:gd name="T22" fmla="*/ 3133 w 10328"/>
              <a:gd name="T23" fmla="*/ 1951 h 6526"/>
              <a:gd name="T24" fmla="*/ 4145 w 10328"/>
              <a:gd name="T25" fmla="*/ 2965 h 6526"/>
              <a:gd name="T26" fmla="*/ 4145 w 10328"/>
              <a:gd name="T27" fmla="*/ 4019 h 6526"/>
              <a:gd name="T28" fmla="*/ 5164 w 10328"/>
              <a:gd name="T29" fmla="*/ 4972 h 6526"/>
              <a:gd name="T30" fmla="*/ 5164 w 10328"/>
              <a:gd name="T31" fmla="*/ 4972 h 6526"/>
              <a:gd name="T32" fmla="*/ 5164 w 10328"/>
              <a:gd name="T33" fmla="*/ 4972 h 6526"/>
              <a:gd name="T34" fmla="*/ 6183 w 10328"/>
              <a:gd name="T35" fmla="*/ 4019 h 6526"/>
              <a:gd name="T36" fmla="*/ 6183 w 10328"/>
              <a:gd name="T37" fmla="*/ 2965 h 6526"/>
              <a:gd name="T38" fmla="*/ 7196 w 10328"/>
              <a:gd name="T39" fmla="*/ 1951 h 6526"/>
              <a:gd name="T40" fmla="*/ 8209 w 10328"/>
              <a:gd name="T41" fmla="*/ 2965 h 6526"/>
              <a:gd name="T42" fmla="*/ 8209 w 10328"/>
              <a:gd name="T43" fmla="*/ 5505 h 6526"/>
              <a:gd name="T44" fmla="*/ 8248 w 10328"/>
              <a:gd name="T45" fmla="*/ 5749 h 6526"/>
              <a:gd name="T46" fmla="*/ 9268 w 10328"/>
              <a:gd name="T47" fmla="*/ 6526 h 6526"/>
              <a:gd name="T48" fmla="*/ 10257 w 10328"/>
              <a:gd name="T49" fmla="*/ 5846 h 6526"/>
              <a:gd name="T50" fmla="*/ 10328 w 10328"/>
              <a:gd name="T51" fmla="*/ 5505 h 6526"/>
              <a:gd name="T52" fmla="*/ 10328 w 10328"/>
              <a:gd name="T53" fmla="*/ 3009 h 6526"/>
              <a:gd name="T54" fmla="*/ 7270 w 10328"/>
              <a:gd name="T55" fmla="*/ 79 h 6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0328" h="6526">
                <a:moveTo>
                  <a:pt x="7270" y="79"/>
                </a:moveTo>
                <a:cubicBezTo>
                  <a:pt x="6455" y="113"/>
                  <a:pt x="5551" y="614"/>
                  <a:pt x="5164" y="1216"/>
                </a:cubicBezTo>
                <a:lnTo>
                  <a:pt x="5164" y="1216"/>
                </a:lnTo>
                <a:cubicBezTo>
                  <a:pt x="4777" y="614"/>
                  <a:pt x="3874" y="113"/>
                  <a:pt x="3058" y="79"/>
                </a:cubicBezTo>
                <a:cubicBezTo>
                  <a:pt x="1184" y="0"/>
                  <a:pt x="0" y="1228"/>
                  <a:pt x="0" y="3009"/>
                </a:cubicBezTo>
                <a:lnTo>
                  <a:pt x="0" y="5505"/>
                </a:lnTo>
                <a:cubicBezTo>
                  <a:pt x="0" y="5624"/>
                  <a:pt x="26" y="5739"/>
                  <a:pt x="72" y="5846"/>
                </a:cubicBezTo>
                <a:cubicBezTo>
                  <a:pt x="225" y="6244"/>
                  <a:pt x="609" y="6526"/>
                  <a:pt x="1060" y="6526"/>
                </a:cubicBezTo>
                <a:cubicBezTo>
                  <a:pt x="1547" y="6526"/>
                  <a:pt x="1957" y="6197"/>
                  <a:pt x="2081" y="5749"/>
                </a:cubicBezTo>
                <a:cubicBezTo>
                  <a:pt x="2105" y="5670"/>
                  <a:pt x="2119" y="5589"/>
                  <a:pt x="2119" y="5505"/>
                </a:cubicBezTo>
                <a:lnTo>
                  <a:pt x="2119" y="2965"/>
                </a:lnTo>
                <a:cubicBezTo>
                  <a:pt x="2119" y="2405"/>
                  <a:pt x="2573" y="1951"/>
                  <a:pt x="3133" y="1951"/>
                </a:cubicBezTo>
                <a:cubicBezTo>
                  <a:pt x="3693" y="1951"/>
                  <a:pt x="4145" y="2405"/>
                  <a:pt x="4145" y="2965"/>
                </a:cubicBezTo>
                <a:lnTo>
                  <a:pt x="4145" y="4019"/>
                </a:lnTo>
                <a:cubicBezTo>
                  <a:pt x="4145" y="4545"/>
                  <a:pt x="4638" y="4972"/>
                  <a:pt x="5164" y="4972"/>
                </a:cubicBezTo>
                <a:lnTo>
                  <a:pt x="5164" y="4972"/>
                </a:lnTo>
                <a:lnTo>
                  <a:pt x="5164" y="4972"/>
                </a:lnTo>
                <a:cubicBezTo>
                  <a:pt x="5690" y="4972"/>
                  <a:pt x="6183" y="4545"/>
                  <a:pt x="6183" y="4019"/>
                </a:cubicBezTo>
                <a:lnTo>
                  <a:pt x="6183" y="2965"/>
                </a:lnTo>
                <a:cubicBezTo>
                  <a:pt x="6183" y="2405"/>
                  <a:pt x="6636" y="1951"/>
                  <a:pt x="7196" y="1951"/>
                </a:cubicBezTo>
                <a:cubicBezTo>
                  <a:pt x="7755" y="1951"/>
                  <a:pt x="8209" y="2405"/>
                  <a:pt x="8209" y="2965"/>
                </a:cubicBezTo>
                <a:lnTo>
                  <a:pt x="8209" y="5505"/>
                </a:lnTo>
                <a:cubicBezTo>
                  <a:pt x="8209" y="5589"/>
                  <a:pt x="8224" y="5670"/>
                  <a:pt x="8248" y="5749"/>
                </a:cubicBezTo>
                <a:cubicBezTo>
                  <a:pt x="8372" y="6197"/>
                  <a:pt x="8781" y="6526"/>
                  <a:pt x="9268" y="6526"/>
                </a:cubicBezTo>
                <a:cubicBezTo>
                  <a:pt x="9719" y="6526"/>
                  <a:pt x="10104" y="6244"/>
                  <a:pt x="10257" y="5846"/>
                </a:cubicBezTo>
                <a:cubicBezTo>
                  <a:pt x="10302" y="5739"/>
                  <a:pt x="10328" y="5624"/>
                  <a:pt x="10328" y="5505"/>
                </a:cubicBezTo>
                <a:lnTo>
                  <a:pt x="10328" y="3009"/>
                </a:lnTo>
                <a:cubicBezTo>
                  <a:pt x="10328" y="1228"/>
                  <a:pt x="9144" y="0"/>
                  <a:pt x="7270" y="79"/>
                </a:cubicBezTo>
                <a:close/>
              </a:path>
            </a:pathLst>
          </a:custGeom>
          <a:solidFill>
            <a:srgbClr val="00E13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41970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englan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Kuva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152" y="5901146"/>
            <a:ext cx="6711696" cy="411480"/>
          </a:xfrm>
          <a:prstGeom prst="rect">
            <a:avLst/>
          </a:prstGeom>
        </p:spPr>
      </p:pic>
      <p:sp>
        <p:nvSpPr>
          <p:cNvPr id="14" name="Freeform 6"/>
          <p:cNvSpPr>
            <a:spLocks/>
          </p:cNvSpPr>
          <p:nvPr userDrawn="1"/>
        </p:nvSpPr>
        <p:spPr bwMode="black">
          <a:xfrm>
            <a:off x="6950529" y="1723118"/>
            <a:ext cx="576262" cy="2463800"/>
          </a:xfrm>
          <a:custGeom>
            <a:avLst/>
            <a:gdLst>
              <a:gd name="T0" fmla="*/ 1059 w 2119"/>
              <a:gd name="T1" fmla="*/ 9052 h 9052"/>
              <a:gd name="T2" fmla="*/ 0 w 2119"/>
              <a:gd name="T3" fmla="*/ 7992 h 9052"/>
              <a:gd name="T4" fmla="*/ 0 w 2119"/>
              <a:gd name="T5" fmla="*/ 1060 h 9052"/>
              <a:gd name="T6" fmla="*/ 1059 w 2119"/>
              <a:gd name="T7" fmla="*/ 0 h 9052"/>
              <a:gd name="T8" fmla="*/ 2119 w 2119"/>
              <a:gd name="T9" fmla="*/ 1060 h 9052"/>
              <a:gd name="T10" fmla="*/ 2119 w 2119"/>
              <a:gd name="T11" fmla="*/ 7992 h 9052"/>
              <a:gd name="T12" fmla="*/ 1059 w 2119"/>
              <a:gd name="T13" fmla="*/ 9052 h 9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119" h="9052">
                <a:moveTo>
                  <a:pt x="1059" y="9052"/>
                </a:moveTo>
                <a:cubicBezTo>
                  <a:pt x="474" y="9052"/>
                  <a:pt x="0" y="8577"/>
                  <a:pt x="0" y="7992"/>
                </a:cubicBezTo>
                <a:lnTo>
                  <a:pt x="0" y="1060"/>
                </a:lnTo>
                <a:cubicBezTo>
                  <a:pt x="0" y="475"/>
                  <a:pt x="474" y="0"/>
                  <a:pt x="1059" y="0"/>
                </a:cubicBezTo>
                <a:cubicBezTo>
                  <a:pt x="1644" y="0"/>
                  <a:pt x="2119" y="475"/>
                  <a:pt x="2119" y="1060"/>
                </a:cubicBezTo>
                <a:lnTo>
                  <a:pt x="2119" y="7992"/>
                </a:lnTo>
                <a:cubicBezTo>
                  <a:pt x="2119" y="8577"/>
                  <a:pt x="1644" y="9052"/>
                  <a:pt x="1059" y="9052"/>
                </a:cubicBezTo>
                <a:close/>
              </a:path>
            </a:pathLst>
          </a:custGeom>
          <a:solidFill>
            <a:srgbClr val="00E13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6" name="Freeform 7"/>
          <p:cNvSpPr>
            <a:spLocks/>
          </p:cNvSpPr>
          <p:nvPr userDrawn="1"/>
        </p:nvSpPr>
        <p:spPr bwMode="black">
          <a:xfrm>
            <a:off x="4810579" y="2427968"/>
            <a:ext cx="1778000" cy="1779588"/>
          </a:xfrm>
          <a:custGeom>
            <a:avLst/>
            <a:gdLst>
              <a:gd name="T0" fmla="*/ 6536 w 6536"/>
              <a:gd name="T1" fmla="*/ 3194 h 6537"/>
              <a:gd name="T2" fmla="*/ 3269 w 6536"/>
              <a:gd name="T3" fmla="*/ 0 h 6537"/>
              <a:gd name="T4" fmla="*/ 0 w 6536"/>
              <a:gd name="T5" fmla="*/ 3269 h 6537"/>
              <a:gd name="T6" fmla="*/ 3269 w 6536"/>
              <a:gd name="T7" fmla="*/ 6537 h 6537"/>
              <a:gd name="T8" fmla="*/ 3901 w 6536"/>
              <a:gd name="T9" fmla="*/ 6421 h 6537"/>
              <a:gd name="T10" fmla="*/ 4401 w 6536"/>
              <a:gd name="T11" fmla="*/ 5650 h 6537"/>
              <a:gd name="T12" fmla="*/ 3921 w 6536"/>
              <a:gd name="T13" fmla="*/ 4902 h 6537"/>
              <a:gd name="T14" fmla="*/ 3167 w 6536"/>
              <a:gd name="T15" fmla="*/ 4788 h 6537"/>
              <a:gd name="T16" fmla="*/ 1829 w 6536"/>
              <a:gd name="T17" fmla="*/ 3242 h 6537"/>
              <a:gd name="T18" fmla="*/ 3269 w 6536"/>
              <a:gd name="T19" fmla="*/ 1663 h 6537"/>
              <a:gd name="T20" fmla="*/ 4619 w 6536"/>
              <a:gd name="T21" fmla="*/ 2594 h 6537"/>
              <a:gd name="T22" fmla="*/ 3945 w 6536"/>
              <a:gd name="T23" fmla="*/ 2594 h 6537"/>
              <a:gd name="T24" fmla="*/ 3184 w 6536"/>
              <a:gd name="T25" fmla="*/ 3356 h 6537"/>
              <a:gd name="T26" fmla="*/ 3945 w 6536"/>
              <a:gd name="T27" fmla="*/ 4117 h 6537"/>
              <a:gd name="T28" fmla="*/ 5776 w 6536"/>
              <a:gd name="T29" fmla="*/ 4117 h 6537"/>
              <a:gd name="T30" fmla="*/ 6535 w 6536"/>
              <a:gd name="T31" fmla="*/ 3367 h 6537"/>
              <a:gd name="T32" fmla="*/ 6536 w 6536"/>
              <a:gd name="T33" fmla="*/ 3367 h 6537"/>
              <a:gd name="T34" fmla="*/ 6536 w 6536"/>
              <a:gd name="T35" fmla="*/ 3194 h 6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536" h="6537">
                <a:moveTo>
                  <a:pt x="6536" y="3194"/>
                </a:moveTo>
                <a:cubicBezTo>
                  <a:pt x="6536" y="1371"/>
                  <a:pt x="5138" y="0"/>
                  <a:pt x="3269" y="0"/>
                </a:cubicBezTo>
                <a:cubicBezTo>
                  <a:pt x="1463" y="0"/>
                  <a:pt x="0" y="1399"/>
                  <a:pt x="0" y="3269"/>
                </a:cubicBezTo>
                <a:cubicBezTo>
                  <a:pt x="0" y="5074"/>
                  <a:pt x="1367" y="6537"/>
                  <a:pt x="3269" y="6537"/>
                </a:cubicBezTo>
                <a:cubicBezTo>
                  <a:pt x="3516" y="6537"/>
                  <a:pt x="3746" y="6491"/>
                  <a:pt x="3901" y="6421"/>
                </a:cubicBezTo>
                <a:cubicBezTo>
                  <a:pt x="4192" y="6288"/>
                  <a:pt x="4401" y="6017"/>
                  <a:pt x="4401" y="5650"/>
                </a:cubicBezTo>
                <a:cubicBezTo>
                  <a:pt x="4401" y="5328"/>
                  <a:pt x="4246" y="5037"/>
                  <a:pt x="3921" y="4902"/>
                </a:cubicBezTo>
                <a:cubicBezTo>
                  <a:pt x="3717" y="4818"/>
                  <a:pt x="3427" y="4814"/>
                  <a:pt x="3167" y="4788"/>
                </a:cubicBezTo>
                <a:cubicBezTo>
                  <a:pt x="2393" y="4709"/>
                  <a:pt x="1829" y="4112"/>
                  <a:pt x="1829" y="3242"/>
                </a:cubicBezTo>
                <a:cubicBezTo>
                  <a:pt x="1829" y="2290"/>
                  <a:pt x="2528" y="1697"/>
                  <a:pt x="3269" y="1663"/>
                </a:cubicBezTo>
                <a:cubicBezTo>
                  <a:pt x="4176" y="1621"/>
                  <a:pt x="4619" y="2239"/>
                  <a:pt x="4619" y="2594"/>
                </a:cubicBezTo>
                <a:lnTo>
                  <a:pt x="3945" y="2594"/>
                </a:lnTo>
                <a:cubicBezTo>
                  <a:pt x="3525" y="2594"/>
                  <a:pt x="3184" y="2935"/>
                  <a:pt x="3184" y="3356"/>
                </a:cubicBezTo>
                <a:cubicBezTo>
                  <a:pt x="3184" y="3776"/>
                  <a:pt x="3525" y="4117"/>
                  <a:pt x="3945" y="4117"/>
                </a:cubicBezTo>
                <a:lnTo>
                  <a:pt x="5776" y="4117"/>
                </a:lnTo>
                <a:cubicBezTo>
                  <a:pt x="6193" y="4117"/>
                  <a:pt x="6529" y="3782"/>
                  <a:pt x="6535" y="3367"/>
                </a:cubicBezTo>
                <a:lnTo>
                  <a:pt x="6536" y="3367"/>
                </a:lnTo>
                <a:lnTo>
                  <a:pt x="6536" y="3194"/>
                </a:lnTo>
                <a:close/>
              </a:path>
            </a:pathLst>
          </a:custGeom>
          <a:solidFill>
            <a:srgbClr val="00E13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7" name="Freeform 8"/>
          <p:cNvSpPr>
            <a:spLocks/>
          </p:cNvSpPr>
          <p:nvPr userDrawn="1"/>
        </p:nvSpPr>
        <p:spPr bwMode="black">
          <a:xfrm>
            <a:off x="3848554" y="2445431"/>
            <a:ext cx="576262" cy="1741488"/>
          </a:xfrm>
          <a:custGeom>
            <a:avLst/>
            <a:gdLst>
              <a:gd name="T0" fmla="*/ 1059 w 2119"/>
              <a:gd name="T1" fmla="*/ 0 h 6394"/>
              <a:gd name="T2" fmla="*/ 2119 w 2119"/>
              <a:gd name="T3" fmla="*/ 1060 h 6394"/>
              <a:gd name="T4" fmla="*/ 2119 w 2119"/>
              <a:gd name="T5" fmla="*/ 5334 h 6394"/>
              <a:gd name="T6" fmla="*/ 1059 w 2119"/>
              <a:gd name="T7" fmla="*/ 6394 h 6394"/>
              <a:gd name="T8" fmla="*/ 0 w 2119"/>
              <a:gd name="T9" fmla="*/ 5334 h 6394"/>
              <a:gd name="T10" fmla="*/ 0 w 2119"/>
              <a:gd name="T11" fmla="*/ 1060 h 6394"/>
              <a:gd name="T12" fmla="*/ 1059 w 2119"/>
              <a:gd name="T13" fmla="*/ 0 h 63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119" h="6394">
                <a:moveTo>
                  <a:pt x="1059" y="0"/>
                </a:moveTo>
                <a:cubicBezTo>
                  <a:pt x="1645" y="0"/>
                  <a:pt x="2119" y="475"/>
                  <a:pt x="2119" y="1060"/>
                </a:cubicBezTo>
                <a:lnTo>
                  <a:pt x="2119" y="5334"/>
                </a:lnTo>
                <a:cubicBezTo>
                  <a:pt x="2119" y="5919"/>
                  <a:pt x="1645" y="6394"/>
                  <a:pt x="1059" y="6394"/>
                </a:cubicBezTo>
                <a:cubicBezTo>
                  <a:pt x="474" y="6394"/>
                  <a:pt x="0" y="5919"/>
                  <a:pt x="0" y="5334"/>
                </a:cubicBezTo>
                <a:lnTo>
                  <a:pt x="0" y="1060"/>
                </a:lnTo>
                <a:cubicBezTo>
                  <a:pt x="0" y="475"/>
                  <a:pt x="474" y="0"/>
                  <a:pt x="1059" y="0"/>
                </a:cubicBezTo>
                <a:close/>
              </a:path>
            </a:pathLst>
          </a:custGeom>
          <a:solidFill>
            <a:srgbClr val="00E13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8" name="Oval 9"/>
          <p:cNvSpPr>
            <a:spLocks noChangeArrowheads="1"/>
          </p:cNvSpPr>
          <p:nvPr userDrawn="1"/>
        </p:nvSpPr>
        <p:spPr bwMode="black">
          <a:xfrm>
            <a:off x="3819979" y="1629456"/>
            <a:ext cx="633412" cy="633413"/>
          </a:xfrm>
          <a:prstGeom prst="ellipse">
            <a:avLst/>
          </a:prstGeom>
          <a:solidFill>
            <a:srgbClr val="00E13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9" name="Freeform 10"/>
          <p:cNvSpPr>
            <a:spLocks/>
          </p:cNvSpPr>
          <p:nvPr userDrawn="1"/>
        </p:nvSpPr>
        <p:spPr bwMode="black">
          <a:xfrm>
            <a:off x="7969704" y="2445431"/>
            <a:ext cx="576262" cy="1741488"/>
          </a:xfrm>
          <a:custGeom>
            <a:avLst/>
            <a:gdLst>
              <a:gd name="T0" fmla="*/ 1059 w 2119"/>
              <a:gd name="T1" fmla="*/ 6394 h 6394"/>
              <a:gd name="T2" fmla="*/ 0 w 2119"/>
              <a:gd name="T3" fmla="*/ 5334 h 6394"/>
              <a:gd name="T4" fmla="*/ 0 w 2119"/>
              <a:gd name="T5" fmla="*/ 1060 h 6394"/>
              <a:gd name="T6" fmla="*/ 1059 w 2119"/>
              <a:gd name="T7" fmla="*/ 0 h 6394"/>
              <a:gd name="T8" fmla="*/ 2119 w 2119"/>
              <a:gd name="T9" fmla="*/ 1060 h 6394"/>
              <a:gd name="T10" fmla="*/ 2119 w 2119"/>
              <a:gd name="T11" fmla="*/ 5334 h 6394"/>
              <a:gd name="T12" fmla="*/ 1059 w 2119"/>
              <a:gd name="T13" fmla="*/ 6394 h 63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119" h="6394">
                <a:moveTo>
                  <a:pt x="1059" y="6394"/>
                </a:moveTo>
                <a:cubicBezTo>
                  <a:pt x="474" y="6394"/>
                  <a:pt x="0" y="5919"/>
                  <a:pt x="0" y="5334"/>
                </a:cubicBezTo>
                <a:lnTo>
                  <a:pt x="0" y="1060"/>
                </a:lnTo>
                <a:cubicBezTo>
                  <a:pt x="0" y="475"/>
                  <a:pt x="474" y="0"/>
                  <a:pt x="1059" y="0"/>
                </a:cubicBezTo>
                <a:cubicBezTo>
                  <a:pt x="1645" y="0"/>
                  <a:pt x="2119" y="475"/>
                  <a:pt x="2119" y="1060"/>
                </a:cubicBezTo>
                <a:lnTo>
                  <a:pt x="2119" y="5334"/>
                </a:lnTo>
                <a:cubicBezTo>
                  <a:pt x="2119" y="5919"/>
                  <a:pt x="1645" y="6394"/>
                  <a:pt x="1059" y="6394"/>
                </a:cubicBezTo>
                <a:close/>
              </a:path>
            </a:pathLst>
          </a:custGeom>
          <a:solidFill>
            <a:srgbClr val="00E13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0" name="Oval 11"/>
          <p:cNvSpPr>
            <a:spLocks noChangeArrowheads="1"/>
          </p:cNvSpPr>
          <p:nvPr userDrawn="1"/>
        </p:nvSpPr>
        <p:spPr bwMode="black">
          <a:xfrm>
            <a:off x="7939542" y="1629456"/>
            <a:ext cx="635000" cy="633413"/>
          </a:xfrm>
          <a:prstGeom prst="ellipse">
            <a:avLst/>
          </a:prstGeom>
          <a:solidFill>
            <a:srgbClr val="00E13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1" name="Freeform 12"/>
          <p:cNvSpPr>
            <a:spLocks/>
          </p:cNvSpPr>
          <p:nvPr userDrawn="1"/>
        </p:nvSpPr>
        <p:spPr bwMode="black">
          <a:xfrm>
            <a:off x="584654" y="2410506"/>
            <a:ext cx="2809875" cy="1776413"/>
          </a:xfrm>
          <a:custGeom>
            <a:avLst/>
            <a:gdLst>
              <a:gd name="T0" fmla="*/ 7270 w 10328"/>
              <a:gd name="T1" fmla="*/ 79 h 6526"/>
              <a:gd name="T2" fmla="*/ 5164 w 10328"/>
              <a:gd name="T3" fmla="*/ 1216 h 6526"/>
              <a:gd name="T4" fmla="*/ 5164 w 10328"/>
              <a:gd name="T5" fmla="*/ 1216 h 6526"/>
              <a:gd name="T6" fmla="*/ 3058 w 10328"/>
              <a:gd name="T7" fmla="*/ 79 h 6526"/>
              <a:gd name="T8" fmla="*/ 0 w 10328"/>
              <a:gd name="T9" fmla="*/ 3009 h 6526"/>
              <a:gd name="T10" fmla="*/ 0 w 10328"/>
              <a:gd name="T11" fmla="*/ 5505 h 6526"/>
              <a:gd name="T12" fmla="*/ 72 w 10328"/>
              <a:gd name="T13" fmla="*/ 5846 h 6526"/>
              <a:gd name="T14" fmla="*/ 1060 w 10328"/>
              <a:gd name="T15" fmla="*/ 6526 h 6526"/>
              <a:gd name="T16" fmla="*/ 2081 w 10328"/>
              <a:gd name="T17" fmla="*/ 5749 h 6526"/>
              <a:gd name="T18" fmla="*/ 2119 w 10328"/>
              <a:gd name="T19" fmla="*/ 5505 h 6526"/>
              <a:gd name="T20" fmla="*/ 2119 w 10328"/>
              <a:gd name="T21" fmla="*/ 2965 h 6526"/>
              <a:gd name="T22" fmla="*/ 3133 w 10328"/>
              <a:gd name="T23" fmla="*/ 1951 h 6526"/>
              <a:gd name="T24" fmla="*/ 4145 w 10328"/>
              <a:gd name="T25" fmla="*/ 2965 h 6526"/>
              <a:gd name="T26" fmla="*/ 4145 w 10328"/>
              <a:gd name="T27" fmla="*/ 4019 h 6526"/>
              <a:gd name="T28" fmla="*/ 5164 w 10328"/>
              <a:gd name="T29" fmla="*/ 4972 h 6526"/>
              <a:gd name="T30" fmla="*/ 5164 w 10328"/>
              <a:gd name="T31" fmla="*/ 4972 h 6526"/>
              <a:gd name="T32" fmla="*/ 5164 w 10328"/>
              <a:gd name="T33" fmla="*/ 4972 h 6526"/>
              <a:gd name="T34" fmla="*/ 6183 w 10328"/>
              <a:gd name="T35" fmla="*/ 4019 h 6526"/>
              <a:gd name="T36" fmla="*/ 6183 w 10328"/>
              <a:gd name="T37" fmla="*/ 2965 h 6526"/>
              <a:gd name="T38" fmla="*/ 7196 w 10328"/>
              <a:gd name="T39" fmla="*/ 1951 h 6526"/>
              <a:gd name="T40" fmla="*/ 8209 w 10328"/>
              <a:gd name="T41" fmla="*/ 2965 h 6526"/>
              <a:gd name="T42" fmla="*/ 8209 w 10328"/>
              <a:gd name="T43" fmla="*/ 5505 h 6526"/>
              <a:gd name="T44" fmla="*/ 8248 w 10328"/>
              <a:gd name="T45" fmla="*/ 5749 h 6526"/>
              <a:gd name="T46" fmla="*/ 9268 w 10328"/>
              <a:gd name="T47" fmla="*/ 6526 h 6526"/>
              <a:gd name="T48" fmla="*/ 10257 w 10328"/>
              <a:gd name="T49" fmla="*/ 5846 h 6526"/>
              <a:gd name="T50" fmla="*/ 10328 w 10328"/>
              <a:gd name="T51" fmla="*/ 5505 h 6526"/>
              <a:gd name="T52" fmla="*/ 10328 w 10328"/>
              <a:gd name="T53" fmla="*/ 3009 h 6526"/>
              <a:gd name="T54" fmla="*/ 7270 w 10328"/>
              <a:gd name="T55" fmla="*/ 79 h 6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0328" h="6526">
                <a:moveTo>
                  <a:pt x="7270" y="79"/>
                </a:moveTo>
                <a:cubicBezTo>
                  <a:pt x="6455" y="113"/>
                  <a:pt x="5551" y="614"/>
                  <a:pt x="5164" y="1216"/>
                </a:cubicBezTo>
                <a:lnTo>
                  <a:pt x="5164" y="1216"/>
                </a:lnTo>
                <a:cubicBezTo>
                  <a:pt x="4777" y="614"/>
                  <a:pt x="3874" y="113"/>
                  <a:pt x="3058" y="79"/>
                </a:cubicBezTo>
                <a:cubicBezTo>
                  <a:pt x="1184" y="0"/>
                  <a:pt x="0" y="1228"/>
                  <a:pt x="0" y="3009"/>
                </a:cubicBezTo>
                <a:lnTo>
                  <a:pt x="0" y="5505"/>
                </a:lnTo>
                <a:cubicBezTo>
                  <a:pt x="0" y="5624"/>
                  <a:pt x="26" y="5739"/>
                  <a:pt x="72" y="5846"/>
                </a:cubicBezTo>
                <a:cubicBezTo>
                  <a:pt x="225" y="6244"/>
                  <a:pt x="609" y="6526"/>
                  <a:pt x="1060" y="6526"/>
                </a:cubicBezTo>
                <a:cubicBezTo>
                  <a:pt x="1547" y="6526"/>
                  <a:pt x="1957" y="6197"/>
                  <a:pt x="2081" y="5749"/>
                </a:cubicBezTo>
                <a:cubicBezTo>
                  <a:pt x="2105" y="5670"/>
                  <a:pt x="2119" y="5589"/>
                  <a:pt x="2119" y="5505"/>
                </a:cubicBezTo>
                <a:lnTo>
                  <a:pt x="2119" y="2965"/>
                </a:lnTo>
                <a:cubicBezTo>
                  <a:pt x="2119" y="2405"/>
                  <a:pt x="2573" y="1951"/>
                  <a:pt x="3133" y="1951"/>
                </a:cubicBezTo>
                <a:cubicBezTo>
                  <a:pt x="3693" y="1951"/>
                  <a:pt x="4145" y="2405"/>
                  <a:pt x="4145" y="2965"/>
                </a:cubicBezTo>
                <a:lnTo>
                  <a:pt x="4145" y="4019"/>
                </a:lnTo>
                <a:cubicBezTo>
                  <a:pt x="4145" y="4545"/>
                  <a:pt x="4638" y="4972"/>
                  <a:pt x="5164" y="4972"/>
                </a:cubicBezTo>
                <a:lnTo>
                  <a:pt x="5164" y="4972"/>
                </a:lnTo>
                <a:lnTo>
                  <a:pt x="5164" y="4972"/>
                </a:lnTo>
                <a:cubicBezTo>
                  <a:pt x="5690" y="4972"/>
                  <a:pt x="6183" y="4545"/>
                  <a:pt x="6183" y="4019"/>
                </a:cubicBezTo>
                <a:lnTo>
                  <a:pt x="6183" y="2965"/>
                </a:lnTo>
                <a:cubicBezTo>
                  <a:pt x="6183" y="2405"/>
                  <a:pt x="6636" y="1951"/>
                  <a:pt x="7196" y="1951"/>
                </a:cubicBezTo>
                <a:cubicBezTo>
                  <a:pt x="7755" y="1951"/>
                  <a:pt x="8209" y="2405"/>
                  <a:pt x="8209" y="2965"/>
                </a:cubicBezTo>
                <a:lnTo>
                  <a:pt x="8209" y="5505"/>
                </a:lnTo>
                <a:cubicBezTo>
                  <a:pt x="8209" y="5589"/>
                  <a:pt x="8224" y="5670"/>
                  <a:pt x="8248" y="5749"/>
                </a:cubicBezTo>
                <a:cubicBezTo>
                  <a:pt x="8372" y="6197"/>
                  <a:pt x="8781" y="6526"/>
                  <a:pt x="9268" y="6526"/>
                </a:cubicBezTo>
                <a:cubicBezTo>
                  <a:pt x="9719" y="6526"/>
                  <a:pt x="10104" y="6244"/>
                  <a:pt x="10257" y="5846"/>
                </a:cubicBezTo>
                <a:cubicBezTo>
                  <a:pt x="10302" y="5739"/>
                  <a:pt x="10328" y="5624"/>
                  <a:pt x="10328" y="5505"/>
                </a:cubicBezTo>
                <a:lnTo>
                  <a:pt x="10328" y="3009"/>
                </a:lnTo>
                <a:cubicBezTo>
                  <a:pt x="10328" y="1228"/>
                  <a:pt x="9144" y="0"/>
                  <a:pt x="7270" y="79"/>
                </a:cubicBezTo>
                <a:close/>
              </a:path>
            </a:pathLst>
          </a:custGeom>
          <a:solidFill>
            <a:srgbClr val="00E13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20577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oitus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251520" y="2632364"/>
            <a:ext cx="8640960" cy="1794493"/>
          </a:xfrm>
        </p:spPr>
        <p:txBody>
          <a:bodyPr anchor="t" anchorCtr="0"/>
          <a:lstStyle>
            <a:lvl1pPr algn="ctr">
              <a:defRPr sz="5400" b="1">
                <a:solidFill>
                  <a:srgbClr val="00E13C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963616"/>
            <a:ext cx="6400800" cy="985664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Lisää alaotsikko</a:t>
            </a:r>
            <a:endParaRPr lang="fi-FI" dirty="0"/>
          </a:p>
        </p:txBody>
      </p:sp>
      <p:pic>
        <p:nvPicPr>
          <p:cNvPr id="10" name="Kuva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21084" y="1599168"/>
            <a:ext cx="3132000" cy="192017"/>
          </a:xfrm>
          <a:prstGeom prst="rect">
            <a:avLst/>
          </a:prstGeom>
        </p:spPr>
      </p:pic>
      <p:grpSp>
        <p:nvGrpSpPr>
          <p:cNvPr id="18" name="Ryhmä 17"/>
          <p:cNvGrpSpPr/>
          <p:nvPr userDrawn="1"/>
        </p:nvGrpSpPr>
        <p:grpSpPr bwMode="black">
          <a:xfrm>
            <a:off x="3579018" y="939918"/>
            <a:ext cx="1985963" cy="640811"/>
            <a:chOff x="584654" y="1629456"/>
            <a:chExt cx="7989888" cy="2578100"/>
          </a:xfrm>
        </p:grpSpPr>
        <p:sp>
          <p:nvSpPr>
            <p:cNvPr id="11" name="Freeform 6"/>
            <p:cNvSpPr>
              <a:spLocks/>
            </p:cNvSpPr>
            <p:nvPr userDrawn="1"/>
          </p:nvSpPr>
          <p:spPr bwMode="black">
            <a:xfrm>
              <a:off x="6950529" y="1723118"/>
              <a:ext cx="576262" cy="2463800"/>
            </a:xfrm>
            <a:custGeom>
              <a:avLst/>
              <a:gdLst>
                <a:gd name="T0" fmla="*/ 1059 w 2119"/>
                <a:gd name="T1" fmla="*/ 9052 h 9052"/>
                <a:gd name="T2" fmla="*/ 0 w 2119"/>
                <a:gd name="T3" fmla="*/ 7992 h 9052"/>
                <a:gd name="T4" fmla="*/ 0 w 2119"/>
                <a:gd name="T5" fmla="*/ 1060 h 9052"/>
                <a:gd name="T6" fmla="*/ 1059 w 2119"/>
                <a:gd name="T7" fmla="*/ 0 h 9052"/>
                <a:gd name="T8" fmla="*/ 2119 w 2119"/>
                <a:gd name="T9" fmla="*/ 1060 h 9052"/>
                <a:gd name="T10" fmla="*/ 2119 w 2119"/>
                <a:gd name="T11" fmla="*/ 7992 h 9052"/>
                <a:gd name="T12" fmla="*/ 1059 w 2119"/>
                <a:gd name="T13" fmla="*/ 9052 h 90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19" h="9052">
                  <a:moveTo>
                    <a:pt x="1059" y="9052"/>
                  </a:moveTo>
                  <a:cubicBezTo>
                    <a:pt x="474" y="9052"/>
                    <a:pt x="0" y="8577"/>
                    <a:pt x="0" y="7992"/>
                  </a:cubicBezTo>
                  <a:lnTo>
                    <a:pt x="0" y="1060"/>
                  </a:lnTo>
                  <a:cubicBezTo>
                    <a:pt x="0" y="475"/>
                    <a:pt x="474" y="0"/>
                    <a:pt x="1059" y="0"/>
                  </a:cubicBezTo>
                  <a:cubicBezTo>
                    <a:pt x="1644" y="0"/>
                    <a:pt x="2119" y="475"/>
                    <a:pt x="2119" y="1060"/>
                  </a:cubicBezTo>
                  <a:lnTo>
                    <a:pt x="2119" y="7992"/>
                  </a:lnTo>
                  <a:cubicBezTo>
                    <a:pt x="2119" y="8577"/>
                    <a:pt x="1644" y="9052"/>
                    <a:pt x="1059" y="9052"/>
                  </a:cubicBezTo>
                  <a:close/>
                </a:path>
              </a:pathLst>
            </a:custGeom>
            <a:solidFill>
              <a:srgbClr val="00E13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7"/>
            <p:cNvSpPr>
              <a:spLocks/>
            </p:cNvSpPr>
            <p:nvPr userDrawn="1"/>
          </p:nvSpPr>
          <p:spPr bwMode="black">
            <a:xfrm>
              <a:off x="4810579" y="2427968"/>
              <a:ext cx="1778000" cy="1779588"/>
            </a:xfrm>
            <a:custGeom>
              <a:avLst/>
              <a:gdLst>
                <a:gd name="T0" fmla="*/ 6536 w 6536"/>
                <a:gd name="T1" fmla="*/ 3194 h 6537"/>
                <a:gd name="T2" fmla="*/ 3269 w 6536"/>
                <a:gd name="T3" fmla="*/ 0 h 6537"/>
                <a:gd name="T4" fmla="*/ 0 w 6536"/>
                <a:gd name="T5" fmla="*/ 3269 h 6537"/>
                <a:gd name="T6" fmla="*/ 3269 w 6536"/>
                <a:gd name="T7" fmla="*/ 6537 h 6537"/>
                <a:gd name="T8" fmla="*/ 3901 w 6536"/>
                <a:gd name="T9" fmla="*/ 6421 h 6537"/>
                <a:gd name="T10" fmla="*/ 4401 w 6536"/>
                <a:gd name="T11" fmla="*/ 5650 h 6537"/>
                <a:gd name="T12" fmla="*/ 3921 w 6536"/>
                <a:gd name="T13" fmla="*/ 4902 h 6537"/>
                <a:gd name="T14" fmla="*/ 3167 w 6536"/>
                <a:gd name="T15" fmla="*/ 4788 h 6537"/>
                <a:gd name="T16" fmla="*/ 1829 w 6536"/>
                <a:gd name="T17" fmla="*/ 3242 h 6537"/>
                <a:gd name="T18" fmla="*/ 3269 w 6536"/>
                <a:gd name="T19" fmla="*/ 1663 h 6537"/>
                <a:gd name="T20" fmla="*/ 4619 w 6536"/>
                <a:gd name="T21" fmla="*/ 2594 h 6537"/>
                <a:gd name="T22" fmla="*/ 3945 w 6536"/>
                <a:gd name="T23" fmla="*/ 2594 h 6537"/>
                <a:gd name="T24" fmla="*/ 3184 w 6536"/>
                <a:gd name="T25" fmla="*/ 3356 h 6537"/>
                <a:gd name="T26" fmla="*/ 3945 w 6536"/>
                <a:gd name="T27" fmla="*/ 4117 h 6537"/>
                <a:gd name="T28" fmla="*/ 5776 w 6536"/>
                <a:gd name="T29" fmla="*/ 4117 h 6537"/>
                <a:gd name="T30" fmla="*/ 6535 w 6536"/>
                <a:gd name="T31" fmla="*/ 3367 h 6537"/>
                <a:gd name="T32" fmla="*/ 6536 w 6536"/>
                <a:gd name="T33" fmla="*/ 3367 h 6537"/>
                <a:gd name="T34" fmla="*/ 6536 w 6536"/>
                <a:gd name="T35" fmla="*/ 3194 h 6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36" h="6537">
                  <a:moveTo>
                    <a:pt x="6536" y="3194"/>
                  </a:moveTo>
                  <a:cubicBezTo>
                    <a:pt x="6536" y="1371"/>
                    <a:pt x="5138" y="0"/>
                    <a:pt x="3269" y="0"/>
                  </a:cubicBezTo>
                  <a:cubicBezTo>
                    <a:pt x="1463" y="0"/>
                    <a:pt x="0" y="1399"/>
                    <a:pt x="0" y="3269"/>
                  </a:cubicBezTo>
                  <a:cubicBezTo>
                    <a:pt x="0" y="5074"/>
                    <a:pt x="1367" y="6537"/>
                    <a:pt x="3269" y="6537"/>
                  </a:cubicBezTo>
                  <a:cubicBezTo>
                    <a:pt x="3516" y="6537"/>
                    <a:pt x="3746" y="6491"/>
                    <a:pt x="3901" y="6421"/>
                  </a:cubicBezTo>
                  <a:cubicBezTo>
                    <a:pt x="4192" y="6288"/>
                    <a:pt x="4401" y="6017"/>
                    <a:pt x="4401" y="5650"/>
                  </a:cubicBezTo>
                  <a:cubicBezTo>
                    <a:pt x="4401" y="5328"/>
                    <a:pt x="4246" y="5037"/>
                    <a:pt x="3921" y="4902"/>
                  </a:cubicBezTo>
                  <a:cubicBezTo>
                    <a:pt x="3717" y="4818"/>
                    <a:pt x="3427" y="4814"/>
                    <a:pt x="3167" y="4788"/>
                  </a:cubicBezTo>
                  <a:cubicBezTo>
                    <a:pt x="2393" y="4709"/>
                    <a:pt x="1829" y="4112"/>
                    <a:pt x="1829" y="3242"/>
                  </a:cubicBezTo>
                  <a:cubicBezTo>
                    <a:pt x="1829" y="2290"/>
                    <a:pt x="2528" y="1697"/>
                    <a:pt x="3269" y="1663"/>
                  </a:cubicBezTo>
                  <a:cubicBezTo>
                    <a:pt x="4176" y="1621"/>
                    <a:pt x="4619" y="2239"/>
                    <a:pt x="4619" y="2594"/>
                  </a:cubicBezTo>
                  <a:lnTo>
                    <a:pt x="3945" y="2594"/>
                  </a:lnTo>
                  <a:cubicBezTo>
                    <a:pt x="3525" y="2594"/>
                    <a:pt x="3184" y="2935"/>
                    <a:pt x="3184" y="3356"/>
                  </a:cubicBezTo>
                  <a:cubicBezTo>
                    <a:pt x="3184" y="3776"/>
                    <a:pt x="3525" y="4117"/>
                    <a:pt x="3945" y="4117"/>
                  </a:cubicBezTo>
                  <a:lnTo>
                    <a:pt x="5776" y="4117"/>
                  </a:lnTo>
                  <a:cubicBezTo>
                    <a:pt x="6193" y="4117"/>
                    <a:pt x="6529" y="3782"/>
                    <a:pt x="6535" y="3367"/>
                  </a:cubicBezTo>
                  <a:lnTo>
                    <a:pt x="6536" y="3367"/>
                  </a:lnTo>
                  <a:lnTo>
                    <a:pt x="6536" y="3194"/>
                  </a:lnTo>
                  <a:close/>
                </a:path>
              </a:pathLst>
            </a:custGeom>
            <a:solidFill>
              <a:srgbClr val="00E13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8"/>
            <p:cNvSpPr>
              <a:spLocks/>
            </p:cNvSpPr>
            <p:nvPr userDrawn="1"/>
          </p:nvSpPr>
          <p:spPr bwMode="black">
            <a:xfrm>
              <a:off x="3848554" y="2445431"/>
              <a:ext cx="576262" cy="1741488"/>
            </a:xfrm>
            <a:custGeom>
              <a:avLst/>
              <a:gdLst>
                <a:gd name="T0" fmla="*/ 1059 w 2119"/>
                <a:gd name="T1" fmla="*/ 0 h 6394"/>
                <a:gd name="T2" fmla="*/ 2119 w 2119"/>
                <a:gd name="T3" fmla="*/ 1060 h 6394"/>
                <a:gd name="T4" fmla="*/ 2119 w 2119"/>
                <a:gd name="T5" fmla="*/ 5334 h 6394"/>
                <a:gd name="T6" fmla="*/ 1059 w 2119"/>
                <a:gd name="T7" fmla="*/ 6394 h 6394"/>
                <a:gd name="T8" fmla="*/ 0 w 2119"/>
                <a:gd name="T9" fmla="*/ 5334 h 6394"/>
                <a:gd name="T10" fmla="*/ 0 w 2119"/>
                <a:gd name="T11" fmla="*/ 1060 h 6394"/>
                <a:gd name="T12" fmla="*/ 1059 w 2119"/>
                <a:gd name="T13" fmla="*/ 0 h 6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19" h="6394">
                  <a:moveTo>
                    <a:pt x="1059" y="0"/>
                  </a:moveTo>
                  <a:cubicBezTo>
                    <a:pt x="1645" y="0"/>
                    <a:pt x="2119" y="475"/>
                    <a:pt x="2119" y="1060"/>
                  </a:cubicBezTo>
                  <a:lnTo>
                    <a:pt x="2119" y="5334"/>
                  </a:lnTo>
                  <a:cubicBezTo>
                    <a:pt x="2119" y="5919"/>
                    <a:pt x="1645" y="6394"/>
                    <a:pt x="1059" y="6394"/>
                  </a:cubicBezTo>
                  <a:cubicBezTo>
                    <a:pt x="474" y="6394"/>
                    <a:pt x="0" y="5919"/>
                    <a:pt x="0" y="5334"/>
                  </a:cubicBezTo>
                  <a:lnTo>
                    <a:pt x="0" y="1060"/>
                  </a:lnTo>
                  <a:cubicBezTo>
                    <a:pt x="0" y="475"/>
                    <a:pt x="474" y="0"/>
                    <a:pt x="1059" y="0"/>
                  </a:cubicBezTo>
                  <a:close/>
                </a:path>
              </a:pathLst>
            </a:custGeom>
            <a:solidFill>
              <a:srgbClr val="00E13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Oval 9"/>
            <p:cNvSpPr>
              <a:spLocks noChangeArrowheads="1"/>
            </p:cNvSpPr>
            <p:nvPr userDrawn="1"/>
          </p:nvSpPr>
          <p:spPr bwMode="black">
            <a:xfrm>
              <a:off x="3819979" y="1629456"/>
              <a:ext cx="633412" cy="633413"/>
            </a:xfrm>
            <a:prstGeom prst="ellipse">
              <a:avLst/>
            </a:prstGeom>
            <a:solidFill>
              <a:srgbClr val="00E13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10"/>
            <p:cNvSpPr>
              <a:spLocks/>
            </p:cNvSpPr>
            <p:nvPr userDrawn="1"/>
          </p:nvSpPr>
          <p:spPr bwMode="black">
            <a:xfrm>
              <a:off x="7969704" y="2445431"/>
              <a:ext cx="576262" cy="1741488"/>
            </a:xfrm>
            <a:custGeom>
              <a:avLst/>
              <a:gdLst>
                <a:gd name="T0" fmla="*/ 1059 w 2119"/>
                <a:gd name="T1" fmla="*/ 6394 h 6394"/>
                <a:gd name="T2" fmla="*/ 0 w 2119"/>
                <a:gd name="T3" fmla="*/ 5334 h 6394"/>
                <a:gd name="T4" fmla="*/ 0 w 2119"/>
                <a:gd name="T5" fmla="*/ 1060 h 6394"/>
                <a:gd name="T6" fmla="*/ 1059 w 2119"/>
                <a:gd name="T7" fmla="*/ 0 h 6394"/>
                <a:gd name="T8" fmla="*/ 2119 w 2119"/>
                <a:gd name="T9" fmla="*/ 1060 h 6394"/>
                <a:gd name="T10" fmla="*/ 2119 w 2119"/>
                <a:gd name="T11" fmla="*/ 5334 h 6394"/>
                <a:gd name="T12" fmla="*/ 1059 w 2119"/>
                <a:gd name="T13" fmla="*/ 6394 h 6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19" h="6394">
                  <a:moveTo>
                    <a:pt x="1059" y="6394"/>
                  </a:moveTo>
                  <a:cubicBezTo>
                    <a:pt x="474" y="6394"/>
                    <a:pt x="0" y="5919"/>
                    <a:pt x="0" y="5334"/>
                  </a:cubicBezTo>
                  <a:lnTo>
                    <a:pt x="0" y="1060"/>
                  </a:lnTo>
                  <a:cubicBezTo>
                    <a:pt x="0" y="475"/>
                    <a:pt x="474" y="0"/>
                    <a:pt x="1059" y="0"/>
                  </a:cubicBezTo>
                  <a:cubicBezTo>
                    <a:pt x="1645" y="0"/>
                    <a:pt x="2119" y="475"/>
                    <a:pt x="2119" y="1060"/>
                  </a:cubicBezTo>
                  <a:lnTo>
                    <a:pt x="2119" y="5334"/>
                  </a:lnTo>
                  <a:cubicBezTo>
                    <a:pt x="2119" y="5919"/>
                    <a:pt x="1645" y="6394"/>
                    <a:pt x="1059" y="6394"/>
                  </a:cubicBezTo>
                  <a:close/>
                </a:path>
              </a:pathLst>
            </a:custGeom>
            <a:solidFill>
              <a:srgbClr val="00E13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Oval 11"/>
            <p:cNvSpPr>
              <a:spLocks noChangeArrowheads="1"/>
            </p:cNvSpPr>
            <p:nvPr userDrawn="1"/>
          </p:nvSpPr>
          <p:spPr bwMode="black">
            <a:xfrm>
              <a:off x="7939542" y="1629456"/>
              <a:ext cx="635000" cy="633413"/>
            </a:xfrm>
            <a:prstGeom prst="ellipse">
              <a:avLst/>
            </a:prstGeom>
            <a:solidFill>
              <a:srgbClr val="00E13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12"/>
            <p:cNvSpPr>
              <a:spLocks/>
            </p:cNvSpPr>
            <p:nvPr userDrawn="1"/>
          </p:nvSpPr>
          <p:spPr bwMode="black">
            <a:xfrm>
              <a:off x="584654" y="2410506"/>
              <a:ext cx="2809875" cy="1776413"/>
            </a:xfrm>
            <a:custGeom>
              <a:avLst/>
              <a:gdLst>
                <a:gd name="T0" fmla="*/ 7270 w 10328"/>
                <a:gd name="T1" fmla="*/ 79 h 6526"/>
                <a:gd name="T2" fmla="*/ 5164 w 10328"/>
                <a:gd name="T3" fmla="*/ 1216 h 6526"/>
                <a:gd name="T4" fmla="*/ 5164 w 10328"/>
                <a:gd name="T5" fmla="*/ 1216 h 6526"/>
                <a:gd name="T6" fmla="*/ 3058 w 10328"/>
                <a:gd name="T7" fmla="*/ 79 h 6526"/>
                <a:gd name="T8" fmla="*/ 0 w 10328"/>
                <a:gd name="T9" fmla="*/ 3009 h 6526"/>
                <a:gd name="T10" fmla="*/ 0 w 10328"/>
                <a:gd name="T11" fmla="*/ 5505 h 6526"/>
                <a:gd name="T12" fmla="*/ 72 w 10328"/>
                <a:gd name="T13" fmla="*/ 5846 h 6526"/>
                <a:gd name="T14" fmla="*/ 1060 w 10328"/>
                <a:gd name="T15" fmla="*/ 6526 h 6526"/>
                <a:gd name="T16" fmla="*/ 2081 w 10328"/>
                <a:gd name="T17" fmla="*/ 5749 h 6526"/>
                <a:gd name="T18" fmla="*/ 2119 w 10328"/>
                <a:gd name="T19" fmla="*/ 5505 h 6526"/>
                <a:gd name="T20" fmla="*/ 2119 w 10328"/>
                <a:gd name="T21" fmla="*/ 2965 h 6526"/>
                <a:gd name="T22" fmla="*/ 3133 w 10328"/>
                <a:gd name="T23" fmla="*/ 1951 h 6526"/>
                <a:gd name="T24" fmla="*/ 4145 w 10328"/>
                <a:gd name="T25" fmla="*/ 2965 h 6526"/>
                <a:gd name="T26" fmla="*/ 4145 w 10328"/>
                <a:gd name="T27" fmla="*/ 4019 h 6526"/>
                <a:gd name="T28" fmla="*/ 5164 w 10328"/>
                <a:gd name="T29" fmla="*/ 4972 h 6526"/>
                <a:gd name="T30" fmla="*/ 5164 w 10328"/>
                <a:gd name="T31" fmla="*/ 4972 h 6526"/>
                <a:gd name="T32" fmla="*/ 5164 w 10328"/>
                <a:gd name="T33" fmla="*/ 4972 h 6526"/>
                <a:gd name="T34" fmla="*/ 6183 w 10328"/>
                <a:gd name="T35" fmla="*/ 4019 h 6526"/>
                <a:gd name="T36" fmla="*/ 6183 w 10328"/>
                <a:gd name="T37" fmla="*/ 2965 h 6526"/>
                <a:gd name="T38" fmla="*/ 7196 w 10328"/>
                <a:gd name="T39" fmla="*/ 1951 h 6526"/>
                <a:gd name="T40" fmla="*/ 8209 w 10328"/>
                <a:gd name="T41" fmla="*/ 2965 h 6526"/>
                <a:gd name="T42" fmla="*/ 8209 w 10328"/>
                <a:gd name="T43" fmla="*/ 5505 h 6526"/>
                <a:gd name="T44" fmla="*/ 8248 w 10328"/>
                <a:gd name="T45" fmla="*/ 5749 h 6526"/>
                <a:gd name="T46" fmla="*/ 9268 w 10328"/>
                <a:gd name="T47" fmla="*/ 6526 h 6526"/>
                <a:gd name="T48" fmla="*/ 10257 w 10328"/>
                <a:gd name="T49" fmla="*/ 5846 h 6526"/>
                <a:gd name="T50" fmla="*/ 10328 w 10328"/>
                <a:gd name="T51" fmla="*/ 5505 h 6526"/>
                <a:gd name="T52" fmla="*/ 10328 w 10328"/>
                <a:gd name="T53" fmla="*/ 3009 h 6526"/>
                <a:gd name="T54" fmla="*/ 7270 w 10328"/>
                <a:gd name="T55" fmla="*/ 79 h 6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0328" h="6526">
                  <a:moveTo>
                    <a:pt x="7270" y="79"/>
                  </a:moveTo>
                  <a:cubicBezTo>
                    <a:pt x="6455" y="113"/>
                    <a:pt x="5551" y="614"/>
                    <a:pt x="5164" y="1216"/>
                  </a:cubicBezTo>
                  <a:lnTo>
                    <a:pt x="5164" y="1216"/>
                  </a:lnTo>
                  <a:cubicBezTo>
                    <a:pt x="4777" y="614"/>
                    <a:pt x="3874" y="113"/>
                    <a:pt x="3058" y="79"/>
                  </a:cubicBezTo>
                  <a:cubicBezTo>
                    <a:pt x="1184" y="0"/>
                    <a:pt x="0" y="1228"/>
                    <a:pt x="0" y="3009"/>
                  </a:cubicBezTo>
                  <a:lnTo>
                    <a:pt x="0" y="5505"/>
                  </a:lnTo>
                  <a:cubicBezTo>
                    <a:pt x="0" y="5624"/>
                    <a:pt x="26" y="5739"/>
                    <a:pt x="72" y="5846"/>
                  </a:cubicBezTo>
                  <a:cubicBezTo>
                    <a:pt x="225" y="6244"/>
                    <a:pt x="609" y="6526"/>
                    <a:pt x="1060" y="6526"/>
                  </a:cubicBezTo>
                  <a:cubicBezTo>
                    <a:pt x="1547" y="6526"/>
                    <a:pt x="1957" y="6197"/>
                    <a:pt x="2081" y="5749"/>
                  </a:cubicBezTo>
                  <a:cubicBezTo>
                    <a:pt x="2105" y="5670"/>
                    <a:pt x="2119" y="5589"/>
                    <a:pt x="2119" y="5505"/>
                  </a:cubicBezTo>
                  <a:lnTo>
                    <a:pt x="2119" y="2965"/>
                  </a:lnTo>
                  <a:cubicBezTo>
                    <a:pt x="2119" y="2405"/>
                    <a:pt x="2573" y="1951"/>
                    <a:pt x="3133" y="1951"/>
                  </a:cubicBezTo>
                  <a:cubicBezTo>
                    <a:pt x="3693" y="1951"/>
                    <a:pt x="4145" y="2405"/>
                    <a:pt x="4145" y="2965"/>
                  </a:cubicBezTo>
                  <a:lnTo>
                    <a:pt x="4145" y="4019"/>
                  </a:lnTo>
                  <a:cubicBezTo>
                    <a:pt x="4145" y="4545"/>
                    <a:pt x="4638" y="4972"/>
                    <a:pt x="5164" y="4972"/>
                  </a:cubicBezTo>
                  <a:lnTo>
                    <a:pt x="5164" y="4972"/>
                  </a:lnTo>
                  <a:lnTo>
                    <a:pt x="5164" y="4972"/>
                  </a:lnTo>
                  <a:cubicBezTo>
                    <a:pt x="5690" y="4972"/>
                    <a:pt x="6183" y="4545"/>
                    <a:pt x="6183" y="4019"/>
                  </a:cubicBezTo>
                  <a:lnTo>
                    <a:pt x="6183" y="2965"/>
                  </a:lnTo>
                  <a:cubicBezTo>
                    <a:pt x="6183" y="2405"/>
                    <a:pt x="6636" y="1951"/>
                    <a:pt x="7196" y="1951"/>
                  </a:cubicBezTo>
                  <a:cubicBezTo>
                    <a:pt x="7755" y="1951"/>
                    <a:pt x="8209" y="2405"/>
                    <a:pt x="8209" y="2965"/>
                  </a:cubicBezTo>
                  <a:lnTo>
                    <a:pt x="8209" y="5505"/>
                  </a:lnTo>
                  <a:cubicBezTo>
                    <a:pt x="8209" y="5589"/>
                    <a:pt x="8224" y="5670"/>
                    <a:pt x="8248" y="5749"/>
                  </a:cubicBezTo>
                  <a:cubicBezTo>
                    <a:pt x="8372" y="6197"/>
                    <a:pt x="8781" y="6526"/>
                    <a:pt x="9268" y="6526"/>
                  </a:cubicBezTo>
                  <a:cubicBezTo>
                    <a:pt x="9719" y="6526"/>
                    <a:pt x="10104" y="6244"/>
                    <a:pt x="10257" y="5846"/>
                  </a:cubicBezTo>
                  <a:cubicBezTo>
                    <a:pt x="10302" y="5739"/>
                    <a:pt x="10328" y="5624"/>
                    <a:pt x="10328" y="5505"/>
                  </a:cubicBezTo>
                  <a:lnTo>
                    <a:pt x="10328" y="3009"/>
                  </a:lnTo>
                  <a:cubicBezTo>
                    <a:pt x="10328" y="1228"/>
                    <a:pt x="9144" y="0"/>
                    <a:pt x="7270" y="79"/>
                  </a:cubicBezTo>
                  <a:close/>
                </a:path>
              </a:pathLst>
            </a:custGeom>
            <a:solidFill>
              <a:srgbClr val="00E13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485627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luettelomerk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8288" indent="-268288">
              <a:lnSpc>
                <a:spcPct val="110000"/>
              </a:lnSpc>
              <a:spcAft>
                <a:spcPts val="1800"/>
              </a:spcAft>
              <a:buFont typeface="Arial" panose="020B0604020202020204" pitchFamily="34" charset="0"/>
              <a:buChar char="•"/>
              <a:defRPr/>
            </a:lvl1pPr>
            <a:lvl2pPr marL="536575" indent="-268288">
              <a:lnSpc>
                <a:spcPct val="110000"/>
              </a:lnSpc>
              <a:spcAft>
                <a:spcPts val="1800"/>
              </a:spcAft>
              <a:buFont typeface="Arial" panose="020B0604020202020204" pitchFamily="34" charset="0"/>
              <a:buChar char="•"/>
              <a:defRPr/>
            </a:lvl2pPr>
            <a:lvl3pPr marL="804863" indent="-268288">
              <a:lnSpc>
                <a:spcPct val="110000"/>
              </a:lnSpc>
              <a:spcAft>
                <a:spcPts val="1800"/>
              </a:spcAft>
              <a:buFont typeface="Arial" panose="020B0604020202020204" pitchFamily="34" charset="0"/>
              <a:buChar char="•"/>
              <a:defRPr/>
            </a:lvl3pPr>
            <a:lvl4pPr marL="1074738" indent="-269875">
              <a:lnSpc>
                <a:spcPct val="110000"/>
              </a:lnSpc>
              <a:spcAft>
                <a:spcPts val="1800"/>
              </a:spcAft>
              <a:buFont typeface="Arial" panose="020B0604020202020204" pitchFamily="34" charset="0"/>
              <a:buChar char="•"/>
              <a:defRPr/>
            </a:lvl4pPr>
            <a:lvl5pPr marL="1343025" indent="-268288">
              <a:lnSpc>
                <a:spcPct val="110000"/>
              </a:lnSpc>
              <a:spcAft>
                <a:spcPts val="18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788C-CF77-45D3-B911-F6B5D93E0B31}" type="datetime1">
              <a:rPr lang="fi-FI" smtClean="0"/>
              <a:t>27.4.2016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1845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, toinen taso Ar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spcAft>
                <a:spcPts val="1000"/>
              </a:spcAft>
              <a:buFontTx/>
              <a:buNone/>
              <a:defRPr>
                <a:latin typeface="+mn-lt"/>
              </a:defRPr>
            </a:lvl1pPr>
            <a:lvl2pPr marL="0" indent="0">
              <a:spcAft>
                <a:spcPts val="1000"/>
              </a:spcAft>
              <a:buFontTx/>
              <a:buNone/>
              <a:defRPr sz="1600">
                <a:latin typeface="+mn-lt"/>
              </a:defRPr>
            </a:lvl2pPr>
            <a:lvl3pPr marL="180975" indent="-180975">
              <a:spcAft>
                <a:spcPts val="1000"/>
              </a:spcAft>
              <a:buFont typeface="Arial" panose="020B0604020202020204" pitchFamily="34" charset="0"/>
              <a:buChar char="•"/>
              <a:defRPr sz="1600">
                <a:latin typeface="+mn-lt"/>
              </a:defRPr>
            </a:lvl3pPr>
            <a:lvl4pPr marL="355600" indent="-174625">
              <a:spcAft>
                <a:spcPts val="1000"/>
              </a:spcAft>
              <a:buFont typeface="Arial" panose="020B0604020202020204" pitchFamily="34" charset="0"/>
              <a:buChar char="•"/>
              <a:defRPr sz="1600">
                <a:latin typeface="+mn-lt"/>
              </a:defRPr>
            </a:lvl4pPr>
            <a:lvl5pPr marL="536575" indent="-180975">
              <a:spcAft>
                <a:spcPts val="1000"/>
              </a:spcAft>
              <a:buFont typeface="Arial" panose="020B0604020202020204" pitchFamily="34" charset="0"/>
              <a:buChar char="•"/>
              <a:defRPr sz="1600">
                <a:latin typeface="+mn-lt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AD84F-7737-4704-8150-A570285BDB16}" type="datetime1">
              <a:rPr lang="fi-FI" smtClean="0"/>
              <a:t>27.4.2016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777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70400"/>
            <a:ext cx="4038600" cy="4525963"/>
          </a:xfrm>
        </p:spPr>
        <p:txBody>
          <a:bodyPr>
            <a:normAutofit/>
          </a:bodyPr>
          <a:lstStyle>
            <a:lvl1pPr marL="268288" indent="-268288">
              <a:buFont typeface="Arial" panose="020B0604020202020204" pitchFamily="34" charset="0"/>
              <a:buChar char="•"/>
              <a:defRPr sz="2300"/>
            </a:lvl1pPr>
            <a:lvl2pPr marL="742950" indent="-285750">
              <a:buFont typeface="Arial" panose="020B0604020202020204" pitchFamily="34" charset="0"/>
              <a:buChar char="•"/>
              <a:defRPr sz="2300"/>
            </a:lvl2pPr>
            <a:lvl3pPr marL="1143000" indent="-228600">
              <a:buFont typeface="Arial" panose="020B0604020202020204" pitchFamily="34" charset="0"/>
              <a:buChar char="•"/>
              <a:defRPr sz="2300"/>
            </a:lvl3pPr>
            <a:lvl4pPr marL="1600200" indent="-228600">
              <a:buFont typeface="Arial" panose="020B0604020202020204" pitchFamily="34" charset="0"/>
              <a:buChar char="•"/>
              <a:defRPr sz="2300"/>
            </a:lvl4pPr>
            <a:lvl5pPr marL="2057400" indent="-228600">
              <a:buFont typeface="Arial" panose="020B0604020202020204" pitchFamily="34" charset="0"/>
              <a:buChar char="•"/>
              <a:defRPr sz="23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70400"/>
            <a:ext cx="4038600" cy="4525963"/>
          </a:xfrm>
        </p:spPr>
        <p:txBody>
          <a:bodyPr>
            <a:normAutofit/>
          </a:bodyPr>
          <a:lstStyle>
            <a:lvl1pPr marL="268288" indent="-268288">
              <a:buFont typeface="Arial" panose="020B0604020202020204" pitchFamily="34" charset="0"/>
              <a:buChar char="•"/>
              <a:defRPr sz="2300"/>
            </a:lvl1pPr>
            <a:lvl2pPr marL="742950" indent="-285750">
              <a:buFont typeface="Arial" panose="020B0604020202020204" pitchFamily="34" charset="0"/>
              <a:buChar char="•"/>
              <a:defRPr sz="2300"/>
            </a:lvl2pPr>
            <a:lvl3pPr marL="1143000" indent="-228600">
              <a:buFont typeface="Arial" panose="020B0604020202020204" pitchFamily="34" charset="0"/>
              <a:buChar char="•"/>
              <a:defRPr sz="2300"/>
            </a:lvl3pPr>
            <a:lvl4pPr marL="1600200" indent="-228600">
              <a:buFont typeface="Arial" panose="020B0604020202020204" pitchFamily="34" charset="0"/>
              <a:buChar char="•"/>
              <a:defRPr sz="2300"/>
            </a:lvl4pPr>
            <a:lvl5pPr marL="2057400" indent="-228600">
              <a:buFont typeface="Arial" panose="020B0604020202020204" pitchFamily="34" charset="0"/>
              <a:buChar char="•"/>
              <a:defRPr sz="23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4D0D-FFCB-4B07-AFD4-1C80C8C80D8C}" type="datetime1">
              <a:rPr lang="fi-FI" smtClean="0"/>
              <a:t>27.4.2016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458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ljä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548681"/>
            <a:ext cx="3744416" cy="252028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latin typeface="+mn-lt"/>
              </a:defRPr>
            </a:lvl1pPr>
            <a:lvl2pPr marL="2857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2pPr>
            <a:lvl3pPr marL="2857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3pPr>
            <a:lvl4pPr marL="466725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4pPr>
            <a:lvl5pPr marL="6413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6A13-B48B-4C61-ABA9-05DDAB8A04E8}" type="datetime1">
              <a:rPr lang="fi-FI" smtClean="0"/>
              <a:t>27.4.2016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Sisällön paikkamerkki 2"/>
          <p:cNvSpPr>
            <a:spLocks noGrp="1"/>
          </p:cNvSpPr>
          <p:nvPr>
            <p:ph idx="13"/>
          </p:nvPr>
        </p:nvSpPr>
        <p:spPr>
          <a:xfrm>
            <a:off x="4860032" y="548681"/>
            <a:ext cx="3744416" cy="252028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latin typeface="+mn-lt"/>
              </a:defRPr>
            </a:lvl1pPr>
            <a:lvl2pPr marL="2857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2pPr>
            <a:lvl3pPr marL="2857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3pPr>
            <a:lvl4pPr marL="466725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4pPr>
            <a:lvl5pPr marL="6413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1" name="Sisällön paikkamerkki 2"/>
          <p:cNvSpPr>
            <a:spLocks noGrp="1"/>
          </p:cNvSpPr>
          <p:nvPr>
            <p:ph idx="14"/>
          </p:nvPr>
        </p:nvSpPr>
        <p:spPr>
          <a:xfrm>
            <a:off x="539552" y="3645024"/>
            <a:ext cx="3744416" cy="252028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latin typeface="+mn-lt"/>
              </a:defRPr>
            </a:lvl1pPr>
            <a:lvl2pPr marL="2857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2pPr>
            <a:lvl3pPr marL="2857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3pPr>
            <a:lvl4pPr marL="466725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4pPr>
            <a:lvl5pPr marL="6413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2" name="Sisällön paikkamerkki 2"/>
          <p:cNvSpPr>
            <a:spLocks noGrp="1"/>
          </p:cNvSpPr>
          <p:nvPr>
            <p:ph idx="15"/>
          </p:nvPr>
        </p:nvSpPr>
        <p:spPr>
          <a:xfrm>
            <a:off x="4860032" y="3645024"/>
            <a:ext cx="3744416" cy="252028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latin typeface="+mn-lt"/>
              </a:defRPr>
            </a:lvl1pPr>
            <a:lvl2pPr marL="2857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2pPr>
            <a:lvl3pPr marL="2857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3pPr>
            <a:lvl4pPr marL="466725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4pPr>
            <a:lvl5pPr marL="6413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3472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olme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890EC-5D59-409D-A900-EAFB11A9B7FC}" type="datetime1">
              <a:rPr lang="fi-FI" smtClean="0"/>
              <a:t>27.4.2016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457200" y="384629"/>
            <a:ext cx="3826768" cy="2756339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sp>
        <p:nvSpPr>
          <p:cNvPr id="12" name="Sisällön paikkamerkki 2"/>
          <p:cNvSpPr>
            <a:spLocks noGrp="1"/>
          </p:cNvSpPr>
          <p:nvPr>
            <p:ph idx="14"/>
          </p:nvPr>
        </p:nvSpPr>
        <p:spPr>
          <a:xfrm>
            <a:off x="539552" y="3645024"/>
            <a:ext cx="3744416" cy="252028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latin typeface="+mn-lt"/>
              </a:defRPr>
            </a:lvl1pPr>
            <a:lvl2pPr marL="2857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2pPr>
            <a:lvl3pPr marL="2857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3pPr>
            <a:lvl4pPr marL="466725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4pPr>
            <a:lvl5pPr marL="6413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3" name="Sisällön paikkamerkki 2"/>
          <p:cNvSpPr>
            <a:spLocks noGrp="1"/>
          </p:cNvSpPr>
          <p:nvPr>
            <p:ph idx="13"/>
          </p:nvPr>
        </p:nvSpPr>
        <p:spPr>
          <a:xfrm>
            <a:off x="4860032" y="548681"/>
            <a:ext cx="3744416" cy="252028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latin typeface="+mn-lt"/>
              </a:defRPr>
            </a:lvl1pPr>
            <a:lvl2pPr marL="2857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2pPr>
            <a:lvl3pPr marL="2857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3pPr>
            <a:lvl4pPr marL="466725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4pPr>
            <a:lvl5pPr marL="6413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4" name="Sisällön paikkamerkki 2"/>
          <p:cNvSpPr>
            <a:spLocks noGrp="1"/>
          </p:cNvSpPr>
          <p:nvPr>
            <p:ph idx="15"/>
          </p:nvPr>
        </p:nvSpPr>
        <p:spPr>
          <a:xfrm>
            <a:off x="4860032" y="3645024"/>
            <a:ext cx="3744416" cy="252028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latin typeface="+mn-lt"/>
              </a:defRPr>
            </a:lvl1pPr>
            <a:lvl2pPr marL="2857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2pPr>
            <a:lvl3pPr marL="2857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3pPr>
            <a:lvl4pPr marL="466725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4pPr>
            <a:lvl5pPr marL="6413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8096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olme sisältökohdetta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548681"/>
            <a:ext cx="3744416" cy="252028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latin typeface="+mn-lt"/>
              </a:defRPr>
            </a:lvl1pPr>
            <a:lvl2pPr marL="2857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2pPr>
            <a:lvl3pPr marL="2857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3pPr>
            <a:lvl4pPr marL="466725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4pPr>
            <a:lvl5pPr marL="6413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6A13-B48B-4C61-ABA9-05DDAB8A04E8}" type="datetime1">
              <a:rPr lang="fi-FI" smtClean="0"/>
              <a:t>27.4.2016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Sisällön paikkamerkki 2"/>
          <p:cNvSpPr>
            <a:spLocks noGrp="1"/>
          </p:cNvSpPr>
          <p:nvPr>
            <p:ph idx="13"/>
          </p:nvPr>
        </p:nvSpPr>
        <p:spPr>
          <a:xfrm>
            <a:off x="4860032" y="548681"/>
            <a:ext cx="3744416" cy="252028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latin typeface="+mn-lt"/>
              </a:defRPr>
            </a:lvl1pPr>
            <a:lvl2pPr marL="2857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2pPr>
            <a:lvl3pPr marL="2857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3pPr>
            <a:lvl4pPr marL="466725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4pPr>
            <a:lvl5pPr marL="6413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2" name="Sisällön paikkamerkki 2"/>
          <p:cNvSpPr>
            <a:spLocks noGrp="1"/>
          </p:cNvSpPr>
          <p:nvPr>
            <p:ph idx="15"/>
          </p:nvPr>
        </p:nvSpPr>
        <p:spPr>
          <a:xfrm>
            <a:off x="4860032" y="3645024"/>
            <a:ext cx="3744416" cy="252028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latin typeface="+mn-lt"/>
              </a:defRPr>
            </a:lvl1pPr>
            <a:lvl2pPr marL="2857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2pPr>
            <a:lvl3pPr marL="2857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3pPr>
            <a:lvl4pPr marL="466725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4pPr>
            <a:lvl5pPr marL="6413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457200" y="3490101"/>
            <a:ext cx="3970784" cy="2747211"/>
          </a:xfrm>
        </p:spPr>
        <p:txBody>
          <a:bodyPr/>
          <a:lstStyle/>
          <a:p>
            <a:r>
              <a:rPr lang="fi-FI" dirty="0" smtClean="0"/>
              <a:t>Lisää otsikko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4621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890EC-5D59-409D-A900-EAFB11A9B7FC}" type="datetime1">
              <a:rPr lang="fi-FI" smtClean="0"/>
              <a:t>27.4.2016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2"/>
          <p:cNvSpPr>
            <a:spLocks noGrp="1"/>
          </p:cNvSpPr>
          <p:nvPr>
            <p:ph idx="15"/>
          </p:nvPr>
        </p:nvSpPr>
        <p:spPr>
          <a:xfrm>
            <a:off x="4738914" y="3577773"/>
            <a:ext cx="4151086" cy="26125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1600">
                <a:latin typeface="+mn-lt"/>
              </a:defRPr>
            </a:lvl1pPr>
            <a:lvl2pPr marL="269875" indent="-269875">
              <a:lnSpc>
                <a:spcPct val="100000"/>
              </a:lnSpc>
              <a:buFont typeface="Clarendon" pitchFamily="2" charset="0"/>
              <a:buChar char="•"/>
              <a:defRPr sz="1600">
                <a:latin typeface="+mn-lt"/>
              </a:defRPr>
            </a:lvl2pPr>
            <a:lvl3pPr marL="631825" indent="-271463">
              <a:lnSpc>
                <a:spcPct val="100000"/>
              </a:lnSpc>
              <a:buFont typeface="Clarendon" pitchFamily="2" charset="0"/>
              <a:buChar char="•"/>
              <a:defRPr sz="1600">
                <a:latin typeface="+mn-lt"/>
              </a:defRPr>
            </a:lvl3pPr>
            <a:lvl4pPr marL="901700" indent="-269875">
              <a:lnSpc>
                <a:spcPct val="100000"/>
              </a:lnSpc>
              <a:buFont typeface="Clarendon" pitchFamily="2" charset="0"/>
              <a:buChar char="•"/>
              <a:defRPr sz="1600">
                <a:latin typeface="+mn-lt"/>
              </a:defRPr>
            </a:lvl4pPr>
            <a:lvl5pPr marL="1262063" indent="-360363">
              <a:lnSpc>
                <a:spcPct val="100000"/>
              </a:lnSpc>
              <a:buFont typeface="Clarendon" pitchFamily="2" charset="0"/>
              <a:buChar char="•"/>
              <a:defRPr sz="1600">
                <a:latin typeface="+mn-lt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457200" y="384629"/>
            <a:ext cx="3826768" cy="2756339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sp>
        <p:nvSpPr>
          <p:cNvPr id="15" name="Sisällön paikkamerkki 2"/>
          <p:cNvSpPr>
            <a:spLocks noGrp="1"/>
          </p:cNvSpPr>
          <p:nvPr>
            <p:ph idx="16"/>
          </p:nvPr>
        </p:nvSpPr>
        <p:spPr>
          <a:xfrm>
            <a:off x="539552" y="3645024"/>
            <a:ext cx="3744416" cy="25202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1600">
                <a:latin typeface="+mn-lt"/>
              </a:defRPr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>
                <a:latin typeface="+mn-lt"/>
              </a:defRPr>
            </a:lvl2pPr>
            <a:lvl3pPr marL="541338" indent="-271463">
              <a:lnSpc>
                <a:spcPct val="100000"/>
              </a:lnSpc>
              <a:buFont typeface="Arial" panose="020B0604020202020204" pitchFamily="34" charset="0"/>
              <a:buChar char="•"/>
              <a:defRPr sz="1600">
                <a:latin typeface="+mn-lt"/>
              </a:defRPr>
            </a:lvl3pPr>
            <a:lvl4pPr marL="811213" indent="-269875">
              <a:lnSpc>
                <a:spcPct val="100000"/>
              </a:lnSpc>
              <a:buFont typeface="Arial" panose="020B0604020202020204" pitchFamily="34" charset="0"/>
              <a:buChar char="•"/>
              <a:defRPr sz="1600">
                <a:latin typeface="+mn-lt"/>
              </a:defRPr>
            </a:lvl4pPr>
            <a:lvl5pPr marL="1081088" indent="-269875">
              <a:lnSpc>
                <a:spcPct val="100000"/>
              </a:lnSpc>
              <a:buFont typeface="Arial" panose="020B0604020202020204" pitchFamily="34" charset="0"/>
              <a:buChar char="•"/>
              <a:defRPr sz="1600">
                <a:latin typeface="+mn-lt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0" name="Kuvan paikkamerkki 8"/>
          <p:cNvSpPr>
            <a:spLocks noGrp="1"/>
          </p:cNvSpPr>
          <p:nvPr>
            <p:ph type="pic" sz="quarter" idx="13"/>
          </p:nvPr>
        </p:nvSpPr>
        <p:spPr>
          <a:xfrm>
            <a:off x="4859338" y="549275"/>
            <a:ext cx="3744912" cy="2519363"/>
          </a:xfrm>
          <a:solidFill>
            <a:srgbClr val="EAEAEA"/>
          </a:solidFill>
        </p:spPr>
        <p:txBody>
          <a:bodyPr/>
          <a:lstStyle>
            <a:lvl1pPr marL="0" indent="0">
              <a:buFontTx/>
              <a:buNone/>
              <a:defRPr>
                <a:latin typeface="+mn-lt"/>
              </a:defRPr>
            </a:lvl1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9108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384629"/>
            <a:ext cx="8229600" cy="102814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70400"/>
            <a:ext cx="8229600" cy="44570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467474"/>
            <a:ext cx="1018456" cy="2847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6A6E73"/>
                </a:solidFill>
                <a:latin typeface="+mn-lt"/>
              </a:defRPr>
            </a:lvl1pPr>
          </a:lstStyle>
          <a:p>
            <a:fld id="{F37AA8EB-25B6-461A-979D-5E96062EA417}" type="datetime1">
              <a:rPr lang="fi-FI" smtClean="0"/>
              <a:pPr/>
              <a:t>27.4.2016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508104" y="6467474"/>
            <a:ext cx="2232248" cy="2847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rgbClr val="6A6E73"/>
                </a:solidFill>
                <a:latin typeface="+mn-lt"/>
              </a:defRPr>
            </a:lvl1pPr>
          </a:lstStyle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475656" y="6467474"/>
            <a:ext cx="971128" cy="2847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6A6E73"/>
                </a:solidFill>
                <a:latin typeface="+mn-lt"/>
              </a:defRPr>
            </a:lvl1pPr>
          </a:lstStyle>
          <a:p>
            <a:fld id="{29F13F21-89A0-4E12-8E58-753F65C13159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 bwMode="black">
          <a:xfrm>
            <a:off x="8129634" y="6527005"/>
            <a:ext cx="473725" cy="152857"/>
            <a:chOff x="584654" y="1629456"/>
            <a:chExt cx="7989888" cy="2578100"/>
          </a:xfrm>
        </p:grpSpPr>
        <p:sp>
          <p:nvSpPr>
            <p:cNvPr id="17" name="Freeform 6"/>
            <p:cNvSpPr>
              <a:spLocks/>
            </p:cNvSpPr>
            <p:nvPr userDrawn="1"/>
          </p:nvSpPr>
          <p:spPr bwMode="black">
            <a:xfrm>
              <a:off x="6950529" y="1723118"/>
              <a:ext cx="576262" cy="2463800"/>
            </a:xfrm>
            <a:custGeom>
              <a:avLst/>
              <a:gdLst>
                <a:gd name="T0" fmla="*/ 1059 w 2119"/>
                <a:gd name="T1" fmla="*/ 9052 h 9052"/>
                <a:gd name="T2" fmla="*/ 0 w 2119"/>
                <a:gd name="T3" fmla="*/ 7992 h 9052"/>
                <a:gd name="T4" fmla="*/ 0 w 2119"/>
                <a:gd name="T5" fmla="*/ 1060 h 9052"/>
                <a:gd name="T6" fmla="*/ 1059 w 2119"/>
                <a:gd name="T7" fmla="*/ 0 h 9052"/>
                <a:gd name="T8" fmla="*/ 2119 w 2119"/>
                <a:gd name="T9" fmla="*/ 1060 h 9052"/>
                <a:gd name="T10" fmla="*/ 2119 w 2119"/>
                <a:gd name="T11" fmla="*/ 7992 h 9052"/>
                <a:gd name="T12" fmla="*/ 1059 w 2119"/>
                <a:gd name="T13" fmla="*/ 9052 h 90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19" h="9052">
                  <a:moveTo>
                    <a:pt x="1059" y="9052"/>
                  </a:moveTo>
                  <a:cubicBezTo>
                    <a:pt x="474" y="9052"/>
                    <a:pt x="0" y="8577"/>
                    <a:pt x="0" y="7992"/>
                  </a:cubicBezTo>
                  <a:lnTo>
                    <a:pt x="0" y="1060"/>
                  </a:lnTo>
                  <a:cubicBezTo>
                    <a:pt x="0" y="475"/>
                    <a:pt x="474" y="0"/>
                    <a:pt x="1059" y="0"/>
                  </a:cubicBezTo>
                  <a:cubicBezTo>
                    <a:pt x="1644" y="0"/>
                    <a:pt x="2119" y="475"/>
                    <a:pt x="2119" y="1060"/>
                  </a:cubicBezTo>
                  <a:lnTo>
                    <a:pt x="2119" y="7992"/>
                  </a:lnTo>
                  <a:cubicBezTo>
                    <a:pt x="2119" y="8577"/>
                    <a:pt x="1644" y="9052"/>
                    <a:pt x="1059" y="9052"/>
                  </a:cubicBezTo>
                  <a:close/>
                </a:path>
              </a:pathLst>
            </a:custGeom>
            <a:solidFill>
              <a:srgbClr val="00E13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/>
            </p:cNvSpPr>
            <p:nvPr userDrawn="1"/>
          </p:nvSpPr>
          <p:spPr bwMode="black">
            <a:xfrm>
              <a:off x="4810579" y="2427968"/>
              <a:ext cx="1778000" cy="1779588"/>
            </a:xfrm>
            <a:custGeom>
              <a:avLst/>
              <a:gdLst>
                <a:gd name="T0" fmla="*/ 6536 w 6536"/>
                <a:gd name="T1" fmla="*/ 3194 h 6537"/>
                <a:gd name="T2" fmla="*/ 3269 w 6536"/>
                <a:gd name="T3" fmla="*/ 0 h 6537"/>
                <a:gd name="T4" fmla="*/ 0 w 6536"/>
                <a:gd name="T5" fmla="*/ 3269 h 6537"/>
                <a:gd name="T6" fmla="*/ 3269 w 6536"/>
                <a:gd name="T7" fmla="*/ 6537 h 6537"/>
                <a:gd name="T8" fmla="*/ 3901 w 6536"/>
                <a:gd name="T9" fmla="*/ 6421 h 6537"/>
                <a:gd name="T10" fmla="*/ 4401 w 6536"/>
                <a:gd name="T11" fmla="*/ 5650 h 6537"/>
                <a:gd name="T12" fmla="*/ 3921 w 6536"/>
                <a:gd name="T13" fmla="*/ 4902 h 6537"/>
                <a:gd name="T14" fmla="*/ 3167 w 6536"/>
                <a:gd name="T15" fmla="*/ 4788 h 6537"/>
                <a:gd name="T16" fmla="*/ 1829 w 6536"/>
                <a:gd name="T17" fmla="*/ 3242 h 6537"/>
                <a:gd name="T18" fmla="*/ 3269 w 6536"/>
                <a:gd name="T19" fmla="*/ 1663 h 6537"/>
                <a:gd name="T20" fmla="*/ 4619 w 6536"/>
                <a:gd name="T21" fmla="*/ 2594 h 6537"/>
                <a:gd name="T22" fmla="*/ 3945 w 6536"/>
                <a:gd name="T23" fmla="*/ 2594 h 6537"/>
                <a:gd name="T24" fmla="*/ 3184 w 6536"/>
                <a:gd name="T25" fmla="*/ 3356 h 6537"/>
                <a:gd name="T26" fmla="*/ 3945 w 6536"/>
                <a:gd name="T27" fmla="*/ 4117 h 6537"/>
                <a:gd name="T28" fmla="*/ 5776 w 6536"/>
                <a:gd name="T29" fmla="*/ 4117 h 6537"/>
                <a:gd name="T30" fmla="*/ 6535 w 6536"/>
                <a:gd name="T31" fmla="*/ 3367 h 6537"/>
                <a:gd name="T32" fmla="*/ 6536 w 6536"/>
                <a:gd name="T33" fmla="*/ 3367 h 6537"/>
                <a:gd name="T34" fmla="*/ 6536 w 6536"/>
                <a:gd name="T35" fmla="*/ 3194 h 6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36" h="6537">
                  <a:moveTo>
                    <a:pt x="6536" y="3194"/>
                  </a:moveTo>
                  <a:cubicBezTo>
                    <a:pt x="6536" y="1371"/>
                    <a:pt x="5138" y="0"/>
                    <a:pt x="3269" y="0"/>
                  </a:cubicBezTo>
                  <a:cubicBezTo>
                    <a:pt x="1463" y="0"/>
                    <a:pt x="0" y="1399"/>
                    <a:pt x="0" y="3269"/>
                  </a:cubicBezTo>
                  <a:cubicBezTo>
                    <a:pt x="0" y="5074"/>
                    <a:pt x="1367" y="6537"/>
                    <a:pt x="3269" y="6537"/>
                  </a:cubicBezTo>
                  <a:cubicBezTo>
                    <a:pt x="3516" y="6537"/>
                    <a:pt x="3746" y="6491"/>
                    <a:pt x="3901" y="6421"/>
                  </a:cubicBezTo>
                  <a:cubicBezTo>
                    <a:pt x="4192" y="6288"/>
                    <a:pt x="4401" y="6017"/>
                    <a:pt x="4401" y="5650"/>
                  </a:cubicBezTo>
                  <a:cubicBezTo>
                    <a:pt x="4401" y="5328"/>
                    <a:pt x="4246" y="5037"/>
                    <a:pt x="3921" y="4902"/>
                  </a:cubicBezTo>
                  <a:cubicBezTo>
                    <a:pt x="3717" y="4818"/>
                    <a:pt x="3427" y="4814"/>
                    <a:pt x="3167" y="4788"/>
                  </a:cubicBezTo>
                  <a:cubicBezTo>
                    <a:pt x="2393" y="4709"/>
                    <a:pt x="1829" y="4112"/>
                    <a:pt x="1829" y="3242"/>
                  </a:cubicBezTo>
                  <a:cubicBezTo>
                    <a:pt x="1829" y="2290"/>
                    <a:pt x="2528" y="1697"/>
                    <a:pt x="3269" y="1663"/>
                  </a:cubicBezTo>
                  <a:cubicBezTo>
                    <a:pt x="4176" y="1621"/>
                    <a:pt x="4619" y="2239"/>
                    <a:pt x="4619" y="2594"/>
                  </a:cubicBezTo>
                  <a:lnTo>
                    <a:pt x="3945" y="2594"/>
                  </a:lnTo>
                  <a:cubicBezTo>
                    <a:pt x="3525" y="2594"/>
                    <a:pt x="3184" y="2935"/>
                    <a:pt x="3184" y="3356"/>
                  </a:cubicBezTo>
                  <a:cubicBezTo>
                    <a:pt x="3184" y="3776"/>
                    <a:pt x="3525" y="4117"/>
                    <a:pt x="3945" y="4117"/>
                  </a:cubicBezTo>
                  <a:lnTo>
                    <a:pt x="5776" y="4117"/>
                  </a:lnTo>
                  <a:cubicBezTo>
                    <a:pt x="6193" y="4117"/>
                    <a:pt x="6529" y="3782"/>
                    <a:pt x="6535" y="3367"/>
                  </a:cubicBezTo>
                  <a:lnTo>
                    <a:pt x="6536" y="3367"/>
                  </a:lnTo>
                  <a:lnTo>
                    <a:pt x="6536" y="3194"/>
                  </a:lnTo>
                  <a:close/>
                </a:path>
              </a:pathLst>
            </a:custGeom>
            <a:solidFill>
              <a:srgbClr val="00E13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/>
            </p:cNvSpPr>
            <p:nvPr userDrawn="1"/>
          </p:nvSpPr>
          <p:spPr bwMode="black">
            <a:xfrm>
              <a:off x="3848554" y="2445431"/>
              <a:ext cx="576262" cy="1741488"/>
            </a:xfrm>
            <a:custGeom>
              <a:avLst/>
              <a:gdLst>
                <a:gd name="T0" fmla="*/ 1059 w 2119"/>
                <a:gd name="T1" fmla="*/ 0 h 6394"/>
                <a:gd name="T2" fmla="*/ 2119 w 2119"/>
                <a:gd name="T3" fmla="*/ 1060 h 6394"/>
                <a:gd name="T4" fmla="*/ 2119 w 2119"/>
                <a:gd name="T5" fmla="*/ 5334 h 6394"/>
                <a:gd name="T6" fmla="*/ 1059 w 2119"/>
                <a:gd name="T7" fmla="*/ 6394 h 6394"/>
                <a:gd name="T8" fmla="*/ 0 w 2119"/>
                <a:gd name="T9" fmla="*/ 5334 h 6394"/>
                <a:gd name="T10" fmla="*/ 0 w 2119"/>
                <a:gd name="T11" fmla="*/ 1060 h 6394"/>
                <a:gd name="T12" fmla="*/ 1059 w 2119"/>
                <a:gd name="T13" fmla="*/ 0 h 6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19" h="6394">
                  <a:moveTo>
                    <a:pt x="1059" y="0"/>
                  </a:moveTo>
                  <a:cubicBezTo>
                    <a:pt x="1645" y="0"/>
                    <a:pt x="2119" y="475"/>
                    <a:pt x="2119" y="1060"/>
                  </a:cubicBezTo>
                  <a:lnTo>
                    <a:pt x="2119" y="5334"/>
                  </a:lnTo>
                  <a:cubicBezTo>
                    <a:pt x="2119" y="5919"/>
                    <a:pt x="1645" y="6394"/>
                    <a:pt x="1059" y="6394"/>
                  </a:cubicBezTo>
                  <a:cubicBezTo>
                    <a:pt x="474" y="6394"/>
                    <a:pt x="0" y="5919"/>
                    <a:pt x="0" y="5334"/>
                  </a:cubicBezTo>
                  <a:lnTo>
                    <a:pt x="0" y="1060"/>
                  </a:lnTo>
                  <a:cubicBezTo>
                    <a:pt x="0" y="475"/>
                    <a:pt x="474" y="0"/>
                    <a:pt x="1059" y="0"/>
                  </a:cubicBezTo>
                  <a:close/>
                </a:path>
              </a:pathLst>
            </a:custGeom>
            <a:solidFill>
              <a:srgbClr val="00E13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Oval 9"/>
            <p:cNvSpPr>
              <a:spLocks noChangeArrowheads="1"/>
            </p:cNvSpPr>
            <p:nvPr userDrawn="1"/>
          </p:nvSpPr>
          <p:spPr bwMode="black">
            <a:xfrm>
              <a:off x="3819979" y="1629456"/>
              <a:ext cx="633412" cy="633413"/>
            </a:xfrm>
            <a:prstGeom prst="ellipse">
              <a:avLst/>
            </a:prstGeom>
            <a:solidFill>
              <a:srgbClr val="00E13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10"/>
            <p:cNvSpPr>
              <a:spLocks/>
            </p:cNvSpPr>
            <p:nvPr userDrawn="1"/>
          </p:nvSpPr>
          <p:spPr bwMode="black">
            <a:xfrm>
              <a:off x="7969704" y="2445431"/>
              <a:ext cx="576262" cy="1741488"/>
            </a:xfrm>
            <a:custGeom>
              <a:avLst/>
              <a:gdLst>
                <a:gd name="T0" fmla="*/ 1059 w 2119"/>
                <a:gd name="T1" fmla="*/ 6394 h 6394"/>
                <a:gd name="T2" fmla="*/ 0 w 2119"/>
                <a:gd name="T3" fmla="*/ 5334 h 6394"/>
                <a:gd name="T4" fmla="*/ 0 w 2119"/>
                <a:gd name="T5" fmla="*/ 1060 h 6394"/>
                <a:gd name="T6" fmla="*/ 1059 w 2119"/>
                <a:gd name="T7" fmla="*/ 0 h 6394"/>
                <a:gd name="T8" fmla="*/ 2119 w 2119"/>
                <a:gd name="T9" fmla="*/ 1060 h 6394"/>
                <a:gd name="T10" fmla="*/ 2119 w 2119"/>
                <a:gd name="T11" fmla="*/ 5334 h 6394"/>
                <a:gd name="T12" fmla="*/ 1059 w 2119"/>
                <a:gd name="T13" fmla="*/ 6394 h 6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19" h="6394">
                  <a:moveTo>
                    <a:pt x="1059" y="6394"/>
                  </a:moveTo>
                  <a:cubicBezTo>
                    <a:pt x="474" y="6394"/>
                    <a:pt x="0" y="5919"/>
                    <a:pt x="0" y="5334"/>
                  </a:cubicBezTo>
                  <a:lnTo>
                    <a:pt x="0" y="1060"/>
                  </a:lnTo>
                  <a:cubicBezTo>
                    <a:pt x="0" y="475"/>
                    <a:pt x="474" y="0"/>
                    <a:pt x="1059" y="0"/>
                  </a:cubicBezTo>
                  <a:cubicBezTo>
                    <a:pt x="1645" y="0"/>
                    <a:pt x="2119" y="475"/>
                    <a:pt x="2119" y="1060"/>
                  </a:cubicBezTo>
                  <a:lnTo>
                    <a:pt x="2119" y="5334"/>
                  </a:lnTo>
                  <a:cubicBezTo>
                    <a:pt x="2119" y="5919"/>
                    <a:pt x="1645" y="6394"/>
                    <a:pt x="1059" y="6394"/>
                  </a:cubicBezTo>
                  <a:close/>
                </a:path>
              </a:pathLst>
            </a:custGeom>
            <a:solidFill>
              <a:srgbClr val="00E13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Oval 11"/>
            <p:cNvSpPr>
              <a:spLocks noChangeArrowheads="1"/>
            </p:cNvSpPr>
            <p:nvPr userDrawn="1"/>
          </p:nvSpPr>
          <p:spPr bwMode="black">
            <a:xfrm>
              <a:off x="7939542" y="1629456"/>
              <a:ext cx="635000" cy="633413"/>
            </a:xfrm>
            <a:prstGeom prst="ellipse">
              <a:avLst/>
            </a:prstGeom>
            <a:solidFill>
              <a:srgbClr val="00E13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12"/>
            <p:cNvSpPr>
              <a:spLocks/>
            </p:cNvSpPr>
            <p:nvPr userDrawn="1"/>
          </p:nvSpPr>
          <p:spPr bwMode="black">
            <a:xfrm>
              <a:off x="584654" y="2410506"/>
              <a:ext cx="2809875" cy="1776413"/>
            </a:xfrm>
            <a:custGeom>
              <a:avLst/>
              <a:gdLst>
                <a:gd name="T0" fmla="*/ 7270 w 10328"/>
                <a:gd name="T1" fmla="*/ 79 h 6526"/>
                <a:gd name="T2" fmla="*/ 5164 w 10328"/>
                <a:gd name="T3" fmla="*/ 1216 h 6526"/>
                <a:gd name="T4" fmla="*/ 5164 w 10328"/>
                <a:gd name="T5" fmla="*/ 1216 h 6526"/>
                <a:gd name="T6" fmla="*/ 3058 w 10328"/>
                <a:gd name="T7" fmla="*/ 79 h 6526"/>
                <a:gd name="T8" fmla="*/ 0 w 10328"/>
                <a:gd name="T9" fmla="*/ 3009 h 6526"/>
                <a:gd name="T10" fmla="*/ 0 w 10328"/>
                <a:gd name="T11" fmla="*/ 5505 h 6526"/>
                <a:gd name="T12" fmla="*/ 72 w 10328"/>
                <a:gd name="T13" fmla="*/ 5846 h 6526"/>
                <a:gd name="T14" fmla="*/ 1060 w 10328"/>
                <a:gd name="T15" fmla="*/ 6526 h 6526"/>
                <a:gd name="T16" fmla="*/ 2081 w 10328"/>
                <a:gd name="T17" fmla="*/ 5749 h 6526"/>
                <a:gd name="T18" fmla="*/ 2119 w 10328"/>
                <a:gd name="T19" fmla="*/ 5505 h 6526"/>
                <a:gd name="T20" fmla="*/ 2119 w 10328"/>
                <a:gd name="T21" fmla="*/ 2965 h 6526"/>
                <a:gd name="T22" fmla="*/ 3133 w 10328"/>
                <a:gd name="T23" fmla="*/ 1951 h 6526"/>
                <a:gd name="T24" fmla="*/ 4145 w 10328"/>
                <a:gd name="T25" fmla="*/ 2965 h 6526"/>
                <a:gd name="T26" fmla="*/ 4145 w 10328"/>
                <a:gd name="T27" fmla="*/ 4019 h 6526"/>
                <a:gd name="T28" fmla="*/ 5164 w 10328"/>
                <a:gd name="T29" fmla="*/ 4972 h 6526"/>
                <a:gd name="T30" fmla="*/ 5164 w 10328"/>
                <a:gd name="T31" fmla="*/ 4972 h 6526"/>
                <a:gd name="T32" fmla="*/ 5164 w 10328"/>
                <a:gd name="T33" fmla="*/ 4972 h 6526"/>
                <a:gd name="T34" fmla="*/ 6183 w 10328"/>
                <a:gd name="T35" fmla="*/ 4019 h 6526"/>
                <a:gd name="T36" fmla="*/ 6183 w 10328"/>
                <a:gd name="T37" fmla="*/ 2965 h 6526"/>
                <a:gd name="T38" fmla="*/ 7196 w 10328"/>
                <a:gd name="T39" fmla="*/ 1951 h 6526"/>
                <a:gd name="T40" fmla="*/ 8209 w 10328"/>
                <a:gd name="T41" fmla="*/ 2965 h 6526"/>
                <a:gd name="T42" fmla="*/ 8209 w 10328"/>
                <a:gd name="T43" fmla="*/ 5505 h 6526"/>
                <a:gd name="T44" fmla="*/ 8248 w 10328"/>
                <a:gd name="T45" fmla="*/ 5749 h 6526"/>
                <a:gd name="T46" fmla="*/ 9268 w 10328"/>
                <a:gd name="T47" fmla="*/ 6526 h 6526"/>
                <a:gd name="T48" fmla="*/ 10257 w 10328"/>
                <a:gd name="T49" fmla="*/ 5846 h 6526"/>
                <a:gd name="T50" fmla="*/ 10328 w 10328"/>
                <a:gd name="T51" fmla="*/ 5505 h 6526"/>
                <a:gd name="T52" fmla="*/ 10328 w 10328"/>
                <a:gd name="T53" fmla="*/ 3009 h 6526"/>
                <a:gd name="T54" fmla="*/ 7270 w 10328"/>
                <a:gd name="T55" fmla="*/ 79 h 6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0328" h="6526">
                  <a:moveTo>
                    <a:pt x="7270" y="79"/>
                  </a:moveTo>
                  <a:cubicBezTo>
                    <a:pt x="6455" y="113"/>
                    <a:pt x="5551" y="614"/>
                    <a:pt x="5164" y="1216"/>
                  </a:cubicBezTo>
                  <a:lnTo>
                    <a:pt x="5164" y="1216"/>
                  </a:lnTo>
                  <a:cubicBezTo>
                    <a:pt x="4777" y="614"/>
                    <a:pt x="3874" y="113"/>
                    <a:pt x="3058" y="79"/>
                  </a:cubicBezTo>
                  <a:cubicBezTo>
                    <a:pt x="1184" y="0"/>
                    <a:pt x="0" y="1228"/>
                    <a:pt x="0" y="3009"/>
                  </a:cubicBezTo>
                  <a:lnTo>
                    <a:pt x="0" y="5505"/>
                  </a:lnTo>
                  <a:cubicBezTo>
                    <a:pt x="0" y="5624"/>
                    <a:pt x="26" y="5739"/>
                    <a:pt x="72" y="5846"/>
                  </a:cubicBezTo>
                  <a:cubicBezTo>
                    <a:pt x="225" y="6244"/>
                    <a:pt x="609" y="6526"/>
                    <a:pt x="1060" y="6526"/>
                  </a:cubicBezTo>
                  <a:cubicBezTo>
                    <a:pt x="1547" y="6526"/>
                    <a:pt x="1957" y="6197"/>
                    <a:pt x="2081" y="5749"/>
                  </a:cubicBezTo>
                  <a:cubicBezTo>
                    <a:pt x="2105" y="5670"/>
                    <a:pt x="2119" y="5589"/>
                    <a:pt x="2119" y="5505"/>
                  </a:cubicBezTo>
                  <a:lnTo>
                    <a:pt x="2119" y="2965"/>
                  </a:lnTo>
                  <a:cubicBezTo>
                    <a:pt x="2119" y="2405"/>
                    <a:pt x="2573" y="1951"/>
                    <a:pt x="3133" y="1951"/>
                  </a:cubicBezTo>
                  <a:cubicBezTo>
                    <a:pt x="3693" y="1951"/>
                    <a:pt x="4145" y="2405"/>
                    <a:pt x="4145" y="2965"/>
                  </a:cubicBezTo>
                  <a:lnTo>
                    <a:pt x="4145" y="4019"/>
                  </a:lnTo>
                  <a:cubicBezTo>
                    <a:pt x="4145" y="4545"/>
                    <a:pt x="4638" y="4972"/>
                    <a:pt x="5164" y="4972"/>
                  </a:cubicBezTo>
                  <a:lnTo>
                    <a:pt x="5164" y="4972"/>
                  </a:lnTo>
                  <a:lnTo>
                    <a:pt x="5164" y="4972"/>
                  </a:lnTo>
                  <a:cubicBezTo>
                    <a:pt x="5690" y="4972"/>
                    <a:pt x="6183" y="4545"/>
                    <a:pt x="6183" y="4019"/>
                  </a:cubicBezTo>
                  <a:lnTo>
                    <a:pt x="6183" y="2965"/>
                  </a:lnTo>
                  <a:cubicBezTo>
                    <a:pt x="6183" y="2405"/>
                    <a:pt x="6636" y="1951"/>
                    <a:pt x="7196" y="1951"/>
                  </a:cubicBezTo>
                  <a:cubicBezTo>
                    <a:pt x="7755" y="1951"/>
                    <a:pt x="8209" y="2405"/>
                    <a:pt x="8209" y="2965"/>
                  </a:cubicBezTo>
                  <a:lnTo>
                    <a:pt x="8209" y="5505"/>
                  </a:lnTo>
                  <a:cubicBezTo>
                    <a:pt x="8209" y="5589"/>
                    <a:pt x="8224" y="5670"/>
                    <a:pt x="8248" y="5749"/>
                  </a:cubicBezTo>
                  <a:cubicBezTo>
                    <a:pt x="8372" y="6197"/>
                    <a:pt x="8781" y="6526"/>
                    <a:pt x="9268" y="6526"/>
                  </a:cubicBezTo>
                  <a:cubicBezTo>
                    <a:pt x="9719" y="6526"/>
                    <a:pt x="10104" y="6244"/>
                    <a:pt x="10257" y="5846"/>
                  </a:cubicBezTo>
                  <a:cubicBezTo>
                    <a:pt x="10302" y="5739"/>
                    <a:pt x="10328" y="5624"/>
                    <a:pt x="10328" y="5505"/>
                  </a:cubicBezTo>
                  <a:lnTo>
                    <a:pt x="10328" y="3009"/>
                  </a:lnTo>
                  <a:cubicBezTo>
                    <a:pt x="10328" y="1228"/>
                    <a:pt x="9144" y="0"/>
                    <a:pt x="7270" y="79"/>
                  </a:cubicBezTo>
                  <a:close/>
                </a:path>
              </a:pathLst>
            </a:custGeom>
            <a:solidFill>
              <a:srgbClr val="00E13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612856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64" r:id="rId4"/>
    <p:sldLayoutId id="2147483652" r:id="rId5"/>
    <p:sldLayoutId id="2147483674" r:id="rId6"/>
    <p:sldLayoutId id="2147483675" r:id="rId7"/>
    <p:sldLayoutId id="2147483676" r:id="rId8"/>
    <p:sldLayoutId id="2147483672" r:id="rId9"/>
    <p:sldLayoutId id="2147483673" r:id="rId10"/>
    <p:sldLayoutId id="2147483671" r:id="rId11"/>
    <p:sldLayoutId id="2147483666" r:id="rId12"/>
    <p:sldLayoutId id="2147483661" r:id="rId13"/>
    <p:sldLayoutId id="2147483654" r:id="rId14"/>
    <p:sldLayoutId id="2147483669" r:id="rId15"/>
    <p:sldLayoutId id="2147483670" r:id="rId16"/>
    <p:sldLayoutId id="2147483655" r:id="rId17"/>
    <p:sldLayoutId id="2147483658" r:id="rId18"/>
    <p:sldLayoutId id="2147483656" r:id="rId19"/>
    <p:sldLayoutId id="2147483659" r:id="rId20"/>
    <p:sldLayoutId id="2147483660" r:id="rId21"/>
    <p:sldLayoutId id="2147483677" r:id="rId22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200" b="1" kern="1200" cap="none" spc="0" baseline="0">
          <a:solidFill>
            <a:srgbClr val="00E13C"/>
          </a:solidFill>
          <a:latin typeface="+mj-lt"/>
          <a:ea typeface="+mj-ea"/>
          <a:cs typeface="+mj-cs"/>
        </a:defRPr>
      </a:lvl1pPr>
    </p:titleStyle>
    <p:bodyStyle>
      <a:lvl1pPr marL="269875" indent="-269875" algn="l" defTabSz="914400" rtl="0" eaLnBrk="1" latinLnBrk="0" hangingPunct="1">
        <a:lnSpc>
          <a:spcPct val="120000"/>
        </a:lnSpc>
        <a:spcBef>
          <a:spcPts val="0"/>
        </a:spcBef>
        <a:buClr>
          <a:srgbClr val="00E13C"/>
        </a:buClr>
        <a:buFont typeface="Arial" panose="020B0604020202020204" pitchFamily="34" charset="0"/>
        <a:buChar char="•"/>
        <a:defRPr sz="2000" kern="1200">
          <a:solidFill>
            <a:srgbClr val="6A6E73"/>
          </a:solidFill>
          <a:latin typeface="+mn-lt"/>
          <a:ea typeface="+mn-ea"/>
          <a:cs typeface="+mn-cs"/>
        </a:defRPr>
      </a:lvl1pPr>
      <a:lvl2pPr marL="541338" indent="-271463" algn="l" defTabSz="914400" rtl="0" eaLnBrk="1" latinLnBrk="0" hangingPunct="1">
        <a:lnSpc>
          <a:spcPct val="120000"/>
        </a:lnSpc>
        <a:spcBef>
          <a:spcPts val="0"/>
        </a:spcBef>
        <a:buClr>
          <a:srgbClr val="00E13C"/>
        </a:buClr>
        <a:buFont typeface="Arial" panose="020B0604020202020204" pitchFamily="34" charset="0"/>
        <a:buChar char="•"/>
        <a:defRPr sz="2000" kern="1200">
          <a:solidFill>
            <a:srgbClr val="6A6E73"/>
          </a:solidFill>
          <a:latin typeface="+mn-lt"/>
          <a:ea typeface="+mn-ea"/>
          <a:cs typeface="+mn-cs"/>
        </a:defRPr>
      </a:lvl2pPr>
      <a:lvl3pPr marL="811213" indent="-269875" algn="l" defTabSz="914400" rtl="0" eaLnBrk="1" latinLnBrk="0" hangingPunct="1">
        <a:lnSpc>
          <a:spcPct val="120000"/>
        </a:lnSpc>
        <a:spcBef>
          <a:spcPts val="0"/>
        </a:spcBef>
        <a:buClr>
          <a:srgbClr val="00E13C"/>
        </a:buClr>
        <a:buFont typeface="Arial" panose="020B0604020202020204" pitchFamily="34" charset="0"/>
        <a:buChar char="•"/>
        <a:defRPr sz="2000" kern="1200">
          <a:solidFill>
            <a:srgbClr val="6A6E73"/>
          </a:solidFill>
          <a:latin typeface="+mn-lt"/>
          <a:ea typeface="+mn-ea"/>
          <a:cs typeface="+mn-cs"/>
        </a:defRPr>
      </a:lvl3pPr>
      <a:lvl4pPr marL="1081088" indent="-269875" algn="l" defTabSz="914400" rtl="0" eaLnBrk="1" latinLnBrk="0" hangingPunct="1">
        <a:lnSpc>
          <a:spcPct val="120000"/>
        </a:lnSpc>
        <a:spcBef>
          <a:spcPts val="0"/>
        </a:spcBef>
        <a:buClr>
          <a:srgbClr val="00E13C"/>
        </a:buClr>
        <a:buFont typeface="Arial" panose="020B0604020202020204" pitchFamily="34" charset="0"/>
        <a:buChar char="•"/>
        <a:defRPr sz="2000" kern="1200">
          <a:solidFill>
            <a:srgbClr val="6A6E73"/>
          </a:solidFill>
          <a:latin typeface="+mn-lt"/>
          <a:ea typeface="+mn-ea"/>
          <a:cs typeface="+mn-cs"/>
        </a:defRPr>
      </a:lvl4pPr>
      <a:lvl5pPr marL="1339850" indent="-258763" algn="l" defTabSz="914400" rtl="0" eaLnBrk="1" latinLnBrk="0" hangingPunct="1">
        <a:lnSpc>
          <a:spcPct val="120000"/>
        </a:lnSpc>
        <a:spcBef>
          <a:spcPts val="0"/>
        </a:spcBef>
        <a:buClr>
          <a:srgbClr val="00E13C"/>
        </a:buClr>
        <a:buFont typeface="Arial" panose="020B0604020202020204" pitchFamily="34" charset="0"/>
        <a:buChar char="•"/>
        <a:defRPr sz="2000" kern="1200">
          <a:solidFill>
            <a:srgbClr val="6A6E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Maahanmuuttajien ja pakolaisten suru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1"/>
                </a:solidFill>
              </a:rPr>
              <a:t>Arja Riipinen 21.4.2016</a:t>
            </a:r>
          </a:p>
          <a:p>
            <a:r>
              <a:rPr lang="fi-FI" dirty="0" smtClean="0">
                <a:solidFill>
                  <a:schemeClr val="tx1"/>
                </a:solidFill>
              </a:rPr>
              <a:t>Surukonferenssi, Tampere</a:t>
            </a:r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405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Suremisen tapoja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3568" y="1700808"/>
            <a:ext cx="8229600" cy="445702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Mitä sanoo koraani?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 smtClean="0">
                <a:solidFill>
                  <a:schemeClr val="tx1"/>
                </a:solidFill>
              </a:rPr>
              <a:t>Vainajan omaisten on oltava kärsivällisiä  surun edessä. On sopimatonta                                                                                                 ilmaista murhettaan huutaen ja ääneen valittaen.</a:t>
            </a:r>
          </a:p>
          <a:p>
            <a:pPr marL="536575" lvl="2" indent="0">
              <a:buNone/>
            </a:pPr>
            <a:r>
              <a:rPr lang="fi-FI" dirty="0" err="1" smtClean="0">
                <a:solidFill>
                  <a:schemeClr val="tx1"/>
                </a:solidFill>
              </a:rPr>
              <a:t>Vrt</a:t>
            </a:r>
            <a:r>
              <a:rPr lang="fi-FI" dirty="0" smtClean="0">
                <a:solidFill>
                  <a:schemeClr val="tx1"/>
                </a:solidFill>
              </a:rPr>
              <a:t>: Hämeen-Anttila. Suru on julkinen ja yhteisöllinen ilmiö: vainaja    saatetaan matkaa äänekkäästi ja kyyneleitä pidättelemättä.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 Afgaaninaisten TPV-ryhmässä ( 10 naista ) tuli  esille nämä molemmat surun näyttämisen tavat          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636E2-698F-47E2-8421-3C7C3D6C8957}" type="datetime1">
              <a:rPr lang="fi-FI" smtClean="0"/>
              <a:t>27.4.2016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9444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Lähdemateriaalia Maahanmuuttajien ja pakolaisten suru- työpajassa Surukonferenssissa 2016: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 </a:t>
            </a:r>
          </a:p>
          <a:p>
            <a:r>
              <a:rPr lang="fi-FI" dirty="0"/>
              <a:t> </a:t>
            </a:r>
          </a:p>
          <a:p>
            <a:r>
              <a:rPr lang="fi-FI" dirty="0" err="1"/>
              <a:t>Binnie</a:t>
            </a:r>
            <a:r>
              <a:rPr lang="fi-FI" dirty="0"/>
              <a:t> </a:t>
            </a:r>
            <a:r>
              <a:rPr lang="fi-FI" dirty="0" err="1"/>
              <a:t>Kristal</a:t>
            </a:r>
            <a:r>
              <a:rPr lang="fi-FI" dirty="0"/>
              <a:t>-Andersson, </a:t>
            </a:r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förstå</a:t>
            </a:r>
            <a:r>
              <a:rPr lang="fi-FI" dirty="0"/>
              <a:t> </a:t>
            </a:r>
            <a:r>
              <a:rPr lang="fi-FI" dirty="0" err="1"/>
              <a:t>flyktingar</a:t>
            </a:r>
            <a:r>
              <a:rPr lang="fi-FI" dirty="0"/>
              <a:t>, </a:t>
            </a:r>
            <a:r>
              <a:rPr lang="fi-FI" dirty="0" err="1"/>
              <a:t>invandrare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deras</a:t>
            </a:r>
            <a:r>
              <a:rPr lang="fi-FI" dirty="0"/>
              <a:t> </a:t>
            </a:r>
            <a:r>
              <a:rPr lang="fi-FI" dirty="0" err="1"/>
              <a:t>barn</a:t>
            </a:r>
            <a:r>
              <a:rPr lang="fi-FI" dirty="0"/>
              <a:t>- en </a:t>
            </a:r>
            <a:r>
              <a:rPr lang="fi-FI" dirty="0" err="1"/>
              <a:t>psykologisk</a:t>
            </a:r>
            <a:r>
              <a:rPr lang="fi-FI" dirty="0"/>
              <a:t> </a:t>
            </a:r>
            <a:r>
              <a:rPr lang="fi-FI" dirty="0" err="1"/>
              <a:t>modell</a:t>
            </a:r>
            <a:r>
              <a:rPr lang="fi-FI" dirty="0"/>
              <a:t>.</a:t>
            </a:r>
          </a:p>
          <a:p>
            <a:r>
              <a:rPr lang="fi-FI" dirty="0" err="1"/>
              <a:t>Binnien</a:t>
            </a:r>
            <a:r>
              <a:rPr lang="fi-FI" dirty="0"/>
              <a:t> väitöskirja on kirjoitettu englanniksi: </a:t>
            </a:r>
            <a:r>
              <a:rPr lang="fi-FI" dirty="0" err="1"/>
              <a:t>Psychology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refugee</a:t>
            </a:r>
            <a:r>
              <a:rPr lang="fi-FI" dirty="0"/>
              <a:t>,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immigrant</a:t>
            </a:r>
            <a:r>
              <a:rPr lang="fi-FI" dirty="0"/>
              <a:t> and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dirty="0" err="1"/>
              <a:t>children</a:t>
            </a:r>
            <a:endParaRPr lang="fi-FI" dirty="0"/>
          </a:p>
          <a:p>
            <a:r>
              <a:rPr lang="fi-FI" dirty="0"/>
              <a:t>Paul Gilbert, Myötätuntoinen mieli ( </a:t>
            </a:r>
            <a:r>
              <a:rPr lang="fi-FI" dirty="0" err="1"/>
              <a:t>myötatuntohahmo</a:t>
            </a:r>
            <a:r>
              <a:rPr lang="fi-FI" dirty="0"/>
              <a:t>-mielikuvaharjoitus )</a:t>
            </a:r>
          </a:p>
          <a:p>
            <a:r>
              <a:rPr lang="fi-FI" dirty="0"/>
              <a:t>Ronnie </a:t>
            </a:r>
            <a:r>
              <a:rPr lang="fi-FI" dirty="0" err="1"/>
              <a:t>Grandell</a:t>
            </a:r>
            <a:r>
              <a:rPr lang="fi-FI" dirty="0"/>
              <a:t>, Itsemyötätunto</a:t>
            </a:r>
          </a:p>
          <a:p>
            <a:r>
              <a:rPr lang="fi-FI" dirty="0"/>
              <a:t>Birgitta Angel&amp; Anders </a:t>
            </a:r>
            <a:r>
              <a:rPr lang="fi-FI" dirty="0" err="1"/>
              <a:t>Hjern</a:t>
            </a:r>
            <a:r>
              <a:rPr lang="fi-FI" dirty="0"/>
              <a:t>, </a:t>
            </a:r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möta</a:t>
            </a:r>
            <a:r>
              <a:rPr lang="fi-FI" dirty="0"/>
              <a:t> </a:t>
            </a:r>
            <a:r>
              <a:rPr lang="fi-FI" dirty="0" err="1"/>
              <a:t>flyktingbarn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deras</a:t>
            </a:r>
            <a:r>
              <a:rPr lang="fi-FI" dirty="0"/>
              <a:t> </a:t>
            </a:r>
            <a:r>
              <a:rPr lang="fi-FI" dirty="0" err="1"/>
              <a:t>familjer</a:t>
            </a:r>
            <a:r>
              <a:rPr lang="fi-FI" dirty="0"/>
              <a:t>, </a:t>
            </a:r>
            <a:r>
              <a:rPr lang="fi-FI" dirty="0" err="1"/>
              <a:t>Studentlitteratur</a:t>
            </a:r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636E2-698F-47E2-8421-3C7C3D6C8957}" type="datetime1">
              <a:rPr lang="fi-FI" smtClean="0"/>
              <a:t>27.4.2016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8226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isällön paikkamerkk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7470436"/>
              </p:ext>
            </p:extLst>
          </p:nvPr>
        </p:nvGraphicFramePr>
        <p:xfrm>
          <a:off x="539750" y="476250"/>
          <a:ext cx="7345362" cy="5732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454"/>
                <a:gridCol w="2448454"/>
                <a:gridCol w="2448454"/>
              </a:tblGrid>
              <a:tr h="524662"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Menneisyys</a:t>
                      </a:r>
                      <a:endParaRPr lang="fi-FI" sz="1800" dirty="0"/>
                    </a:p>
                  </a:txBody>
                  <a:tcPr marL="91447" marR="91447"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Nykyisyys</a:t>
                      </a:r>
                      <a:endParaRPr lang="fi-FI" sz="1800" dirty="0"/>
                    </a:p>
                  </a:txBody>
                  <a:tcPr marL="91447" marR="91447"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Tulevaisuus</a:t>
                      </a:r>
                      <a:endParaRPr lang="fi-FI" sz="1800" dirty="0"/>
                    </a:p>
                  </a:txBody>
                  <a:tcPr marL="91447" marR="91447" marT="45723" marB="45723" anchor="ctr"/>
                </a:tc>
              </a:tr>
              <a:tr h="524662">
                <a:tc>
                  <a:txBody>
                    <a:bodyPr/>
                    <a:lstStyle/>
                    <a:p>
                      <a:pPr algn="l"/>
                      <a:r>
                        <a:rPr lang="fi-FI" sz="1800" dirty="0" smtClean="0"/>
                        <a:t>KOTI</a:t>
                      </a:r>
                      <a:endParaRPr lang="fi-FI" sz="1800" dirty="0"/>
                    </a:p>
                  </a:txBody>
                  <a:tcPr marL="91447" marR="91447" marT="45723" marB="45723"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i-FI" sz="1800" dirty="0" smtClean="0"/>
                        <a:t>Vierauden</a:t>
                      </a:r>
                      <a:r>
                        <a:rPr lang="fi-FI" sz="1800" baseline="0" dirty="0" smtClean="0"/>
                        <a:t> tunne</a:t>
                      </a:r>
                      <a:endParaRPr lang="fi-FI" sz="1800" dirty="0"/>
                    </a:p>
                  </a:txBody>
                  <a:tcPr marL="91447" marR="91447" marT="45723" marB="45723"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i-FI" sz="1800" dirty="0" smtClean="0"/>
                        <a:t>Tuntematon</a:t>
                      </a:r>
                      <a:endParaRPr lang="fi-FI" sz="1800" dirty="0"/>
                    </a:p>
                  </a:txBody>
                  <a:tcPr marL="91447" marR="91447" marT="45723" marB="45723" anchor="ctr"/>
                </a:tc>
              </a:tr>
              <a:tr h="524662">
                <a:tc>
                  <a:txBody>
                    <a:bodyPr/>
                    <a:lstStyle/>
                    <a:p>
                      <a:pPr algn="l"/>
                      <a:r>
                        <a:rPr lang="fi-FI" sz="1800" dirty="0" smtClean="0"/>
                        <a:t>SUKU</a:t>
                      </a:r>
                      <a:endParaRPr lang="fi-FI" sz="1800" dirty="0"/>
                    </a:p>
                  </a:txBody>
                  <a:tcPr marL="91447" marR="91447" marT="45723" marB="45723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i-FI" sz="1800" dirty="0" smtClean="0"/>
                        <a:t>Yksinäisyys</a:t>
                      </a:r>
                      <a:endParaRPr lang="fi-FI" sz="1800" dirty="0"/>
                    </a:p>
                  </a:txBody>
                  <a:tcPr marL="91447" marR="91447" marT="45723" marB="45723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i-FI" sz="1800" dirty="0" smtClean="0"/>
                        <a:t>Pelottava</a:t>
                      </a:r>
                      <a:endParaRPr lang="fi-FI" sz="1800" dirty="0"/>
                    </a:p>
                  </a:txBody>
                  <a:tcPr marL="91447" marR="91447" marT="45723" marB="45723" anchor="ctr">
                    <a:solidFill>
                      <a:schemeClr val="accent3"/>
                    </a:solidFill>
                  </a:tcPr>
                </a:tc>
              </a:tr>
              <a:tr h="524662">
                <a:tc>
                  <a:txBody>
                    <a:bodyPr/>
                    <a:lstStyle/>
                    <a:p>
                      <a:pPr algn="l"/>
                      <a:r>
                        <a:rPr lang="fi-FI" sz="1800" dirty="0" smtClean="0"/>
                        <a:t>YSTÄVÄT</a:t>
                      </a:r>
                      <a:endParaRPr lang="fi-FI" sz="1800" dirty="0"/>
                    </a:p>
                  </a:txBody>
                  <a:tcPr marL="91447" marR="91447" marT="45723" marB="45723" anchor="ctr"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i-FI" sz="1800" dirty="0" smtClean="0"/>
                        <a:t>Kaipaus/ikävä</a:t>
                      </a:r>
                      <a:endParaRPr lang="fi-FI" sz="1800" dirty="0"/>
                    </a:p>
                  </a:txBody>
                  <a:tcPr marL="91447" marR="91447" marT="45723" marB="45723" anchor="ctr"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800" dirty="0" smtClean="0"/>
                        <a:t>?</a:t>
                      </a:r>
                      <a:endParaRPr lang="fi-FI" sz="1800" dirty="0"/>
                    </a:p>
                  </a:txBody>
                  <a:tcPr marL="91447" marR="91447" marT="45723" marB="45723" anchor="ctr">
                    <a:solidFill>
                      <a:schemeClr val="accent6">
                        <a:lumMod val="90000"/>
                      </a:schemeClr>
                    </a:solidFill>
                  </a:tcPr>
                </a:tc>
              </a:tr>
              <a:tr h="640119">
                <a:tc>
                  <a:txBody>
                    <a:bodyPr/>
                    <a:lstStyle/>
                    <a:p>
                      <a:pPr algn="l"/>
                      <a:r>
                        <a:rPr lang="fi-FI" sz="1800" dirty="0" smtClean="0"/>
                        <a:t>TUTUT</a:t>
                      </a:r>
                      <a:r>
                        <a:rPr lang="fi-FI" sz="1800" baseline="0" dirty="0" smtClean="0"/>
                        <a:t> MAISEMAT</a:t>
                      </a:r>
                      <a:endParaRPr lang="fi-FI" sz="1800" dirty="0"/>
                    </a:p>
                  </a:txBody>
                  <a:tcPr marL="91447" marR="91447" marT="45723" marB="45723"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i-FI" sz="1800" dirty="0" smtClean="0"/>
                        <a:t>Identiteetin</a:t>
                      </a:r>
                      <a:r>
                        <a:rPr lang="fi-FI" sz="1800" baseline="0" dirty="0" smtClean="0"/>
                        <a:t> muuttuminen</a:t>
                      </a:r>
                      <a:endParaRPr lang="fi-FI" sz="1800" dirty="0"/>
                    </a:p>
                  </a:txBody>
                  <a:tcPr marL="91447" marR="91447" marT="45723" marB="45723"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i-FI" sz="1800" dirty="0" smtClean="0"/>
                        <a:t>Toivo</a:t>
                      </a:r>
                      <a:endParaRPr lang="fi-FI" sz="1800" dirty="0"/>
                    </a:p>
                  </a:txBody>
                  <a:tcPr marL="91447" marR="91447" marT="45723" marB="45723" anchor="ctr"/>
                </a:tc>
              </a:tr>
              <a:tr h="640119">
                <a:tc>
                  <a:txBody>
                    <a:bodyPr/>
                    <a:lstStyle/>
                    <a:p>
                      <a:pPr algn="l"/>
                      <a:r>
                        <a:rPr lang="fi-FI" sz="1800" dirty="0" smtClean="0"/>
                        <a:t>KULTTUURI,</a:t>
                      </a:r>
                      <a:r>
                        <a:rPr lang="fi-FI" sz="1800" baseline="0" dirty="0" smtClean="0"/>
                        <a:t> KIELI</a:t>
                      </a:r>
                      <a:endParaRPr lang="fi-FI" sz="1800" dirty="0"/>
                    </a:p>
                  </a:txBody>
                  <a:tcPr marL="91447" marR="91447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i-FI" sz="1800" dirty="0" smtClean="0"/>
                        <a:t>Juurettomuus</a:t>
                      </a:r>
                      <a:endParaRPr lang="fi-FI" sz="1800" dirty="0"/>
                    </a:p>
                  </a:txBody>
                  <a:tcPr marL="91447" marR="91447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i-FI" sz="1800" dirty="0" smtClean="0"/>
                        <a:t>Uudet</a:t>
                      </a:r>
                      <a:r>
                        <a:rPr lang="fi-FI" sz="1800" baseline="0" dirty="0" smtClean="0"/>
                        <a:t> mahdollisuudet</a:t>
                      </a:r>
                      <a:endParaRPr lang="fi-FI" sz="1800" dirty="0"/>
                    </a:p>
                  </a:txBody>
                  <a:tcPr marL="91447" marR="91447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14456">
                <a:tc>
                  <a:txBody>
                    <a:bodyPr/>
                    <a:lstStyle/>
                    <a:p>
                      <a:pPr algn="l"/>
                      <a:r>
                        <a:rPr lang="fi-FI" sz="1800" dirty="0" smtClean="0"/>
                        <a:t>TUTUT,</a:t>
                      </a:r>
                      <a:r>
                        <a:rPr lang="fi-FI" sz="1800" baseline="0" dirty="0" smtClean="0"/>
                        <a:t> ITSESTÄÄNSELVÄT ASIAT</a:t>
                      </a:r>
                      <a:endParaRPr lang="fi-FI" sz="1800" dirty="0"/>
                    </a:p>
                  </a:txBody>
                  <a:tcPr marL="91447" marR="91447" marT="45723" marB="45723"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</a:pPr>
                      <a:endParaRPr lang="fi-FI" sz="1800" dirty="0" smtClean="0"/>
                    </a:p>
                    <a:p>
                      <a:pPr marL="285750" indent="-285750" algn="l"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i-FI" sz="1800" dirty="0" smtClean="0"/>
                        <a:t>Alemmuuden</a:t>
                      </a:r>
                      <a:r>
                        <a:rPr lang="fi-FI" sz="1800" baseline="0" dirty="0" smtClean="0"/>
                        <a:t> tunteet</a:t>
                      </a:r>
                      <a:endParaRPr lang="fi-FI" sz="1800" dirty="0"/>
                    </a:p>
                  </a:txBody>
                  <a:tcPr marL="91447" marR="91447" marT="45723" marB="45723" anchor="ctr"/>
                </a:tc>
                <a:tc>
                  <a:txBody>
                    <a:bodyPr/>
                    <a:lstStyle/>
                    <a:p>
                      <a:pPr algn="l"/>
                      <a:endParaRPr lang="fi-FI" sz="1800" dirty="0"/>
                    </a:p>
                  </a:txBody>
                  <a:tcPr marL="91447" marR="91447" marT="45723" marB="45723" anchor="ctr"/>
                </a:tc>
              </a:tr>
              <a:tr h="914456">
                <a:tc>
                  <a:txBody>
                    <a:bodyPr/>
                    <a:lstStyle/>
                    <a:p>
                      <a:pPr algn="l"/>
                      <a:r>
                        <a:rPr lang="fi-FI" sz="1800" smtClean="0"/>
                        <a:t>TRAUMAATTISET</a:t>
                      </a:r>
                      <a:r>
                        <a:rPr lang="fi-FI" sz="1800" baseline="0" smtClean="0"/>
                        <a:t> </a:t>
                      </a:r>
                      <a:r>
                        <a:rPr lang="fi-FI" sz="1800" baseline="0" dirty="0" smtClean="0"/>
                        <a:t>KOKEMUKSET</a:t>
                      </a:r>
                      <a:endParaRPr lang="fi-FI" sz="1800" dirty="0"/>
                    </a:p>
                  </a:txBody>
                  <a:tcPr marL="91447" marR="91447" marT="45723" marB="45723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i-FI" sz="1800" dirty="0" smtClean="0"/>
                        <a:t>Epäluuloisuus</a:t>
                      </a:r>
                    </a:p>
                    <a:p>
                      <a:pPr marL="285750" indent="-285750" algn="l"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i-FI" sz="1800" dirty="0" smtClean="0"/>
                        <a:t>Syyllisyys/häpeä</a:t>
                      </a:r>
                    </a:p>
                    <a:p>
                      <a:pPr marL="285750" indent="-285750" algn="l"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i-FI" sz="1800" dirty="0" smtClean="0"/>
                        <a:t>Katkeruus</a:t>
                      </a:r>
                      <a:endParaRPr lang="fi-FI" sz="1800" dirty="0"/>
                    </a:p>
                  </a:txBody>
                  <a:tcPr marL="91447" marR="91447" marT="45723" marB="45723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 sz="1800" dirty="0"/>
                    </a:p>
                  </a:txBody>
                  <a:tcPr marL="91447" marR="91447" marT="45723" marB="45723" anchor="ctr">
                    <a:solidFill>
                      <a:schemeClr val="accent3"/>
                    </a:solidFill>
                  </a:tcPr>
                </a:tc>
              </a:tr>
              <a:tr h="524662">
                <a:tc>
                  <a:txBody>
                    <a:bodyPr/>
                    <a:lstStyle/>
                    <a:p>
                      <a:pPr algn="r"/>
                      <a:endParaRPr lang="fi-FI" sz="1800" dirty="0"/>
                    </a:p>
                  </a:txBody>
                  <a:tcPr marL="91447" marR="91447" marT="45723" marB="45723" anchor="ctr"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i-FI" sz="1800" dirty="0" smtClean="0"/>
                        <a:t>Suru</a:t>
                      </a:r>
                      <a:endParaRPr lang="fi-FI" sz="1800" dirty="0"/>
                    </a:p>
                  </a:txBody>
                  <a:tcPr marL="91447" marR="91447" marT="45723" marB="45723" anchor="ctr"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i-FI" sz="1800" dirty="0"/>
                    </a:p>
                  </a:txBody>
                  <a:tcPr marL="91447" marR="91447" marT="45723" marB="45723" anchor="ctr">
                    <a:solidFill>
                      <a:schemeClr val="accent6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21EAC24-52B5-4D09-A91A-E2974DE7B1C4}" type="datetime1">
              <a:rPr lang="fi-FI"/>
              <a:pPr>
                <a:defRPr/>
              </a:pPr>
              <a:t>27.4.2016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mielenterveysseura.fi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7CD92E6-A595-462F-BF16-9DA2043A4181}" type="slidenum">
              <a:rPr lang="fi-FI" altLang="fi-FI">
                <a:solidFill>
                  <a:srgbClr val="6A6E73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fi-FI" altLang="fi-FI">
              <a:solidFill>
                <a:srgbClr val="6A6E73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97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Pakolaisuuteen liittyvät traumaattiset menetykset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263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1" dirty="0" smtClean="0">
                <a:solidFill>
                  <a:schemeClr val="tx1"/>
                </a:solidFill>
              </a:rPr>
              <a:t>Objektin menetys                             kotimaa</a:t>
            </a:r>
          </a:p>
          <a:p>
            <a:r>
              <a:rPr lang="fi-FI" dirty="0" smtClean="0">
                <a:solidFill>
                  <a:schemeClr val="tx1"/>
                </a:solidFill>
              </a:rPr>
              <a:t>                                                                    omaiset ystävät</a:t>
            </a:r>
          </a:p>
          <a:p>
            <a:r>
              <a:rPr lang="fi-FI" dirty="0" smtClean="0">
                <a:solidFill>
                  <a:schemeClr val="tx1"/>
                </a:solidFill>
              </a:rPr>
              <a:t>                                                                    ystävät</a:t>
            </a:r>
          </a:p>
          <a:p>
            <a:endParaRPr lang="fi-FI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1" dirty="0" smtClean="0">
                <a:solidFill>
                  <a:schemeClr val="tx1"/>
                </a:solidFill>
              </a:rPr>
              <a:t>Autonomian menetys                     ilmaisukyky</a:t>
            </a:r>
          </a:p>
          <a:p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smtClean="0">
                <a:solidFill>
                  <a:schemeClr val="tx1"/>
                </a:solidFill>
              </a:rPr>
              <a:t>                                                                  oma vastuu</a:t>
            </a:r>
          </a:p>
          <a:p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smtClean="0">
                <a:solidFill>
                  <a:schemeClr val="tx1"/>
                </a:solidFill>
              </a:rPr>
              <a:t>                                                                  aloitekyky</a:t>
            </a:r>
          </a:p>
          <a:p>
            <a:endParaRPr lang="fi-FI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1" dirty="0" smtClean="0">
                <a:solidFill>
                  <a:schemeClr val="tx1"/>
                </a:solidFill>
              </a:rPr>
              <a:t>Sosiaalinen häpeä                           huonompiarvoinen työ</a:t>
            </a:r>
          </a:p>
          <a:p>
            <a:r>
              <a:rPr lang="fi-FI" dirty="0" smtClean="0">
                <a:solidFill>
                  <a:schemeClr val="tx1"/>
                </a:solidFill>
              </a:rPr>
              <a:t>                                                                   kyseenalaistetuksi joutuminen</a:t>
            </a:r>
            <a:br>
              <a:rPr lang="fi-FI" dirty="0" smtClean="0">
                <a:solidFill>
                  <a:schemeClr val="tx1"/>
                </a:solidFill>
              </a:rPr>
            </a:br>
            <a:endParaRPr lang="fi-FI" dirty="0" smtClean="0">
              <a:solidFill>
                <a:schemeClr val="tx1"/>
              </a:solidFill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636E2-698F-47E2-8421-3C7C3D6C8957}" type="datetime1">
              <a:rPr lang="fi-FI" smtClean="0"/>
              <a:t>27.4.2016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Pakolaisuuteen liittyvät traumaattiset menetykset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Sosiaalisen identiteetin                          -  Suomessa olen vain pakolainen</a:t>
            </a:r>
          </a:p>
          <a:p>
            <a:r>
              <a:rPr lang="fi-FI" dirty="0" smtClean="0">
                <a:solidFill>
                  <a:schemeClr val="tx1"/>
                </a:solidFill>
              </a:rPr>
              <a:t>      menettäminen</a:t>
            </a:r>
          </a:p>
          <a:p>
            <a:endParaRPr lang="fi-FI" dirty="0" smtClean="0">
              <a:solidFill>
                <a:schemeClr val="tx1"/>
              </a:solidFill>
            </a:endParaRPr>
          </a:p>
          <a:p>
            <a:endParaRPr lang="fi-FI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Luopuminen poliittisesta</a:t>
            </a:r>
          </a:p>
          <a:p>
            <a:r>
              <a:rPr lang="fi-FI" dirty="0" smtClean="0">
                <a:solidFill>
                  <a:schemeClr val="tx1"/>
                </a:solidFill>
              </a:rPr>
              <a:t>      taistelusta</a:t>
            </a:r>
          </a:p>
          <a:p>
            <a:endParaRPr lang="fi-FI" dirty="0" smtClean="0">
              <a:solidFill>
                <a:schemeClr val="tx1"/>
              </a:solidFill>
            </a:endParaRPr>
          </a:p>
          <a:p>
            <a:endParaRPr lang="fi-FI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Tulevaisuuden suunnitelmat                 -” matkalaukut valmiina”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636E2-698F-47E2-8421-3C7C3D6C8957}" type="datetime1">
              <a:rPr lang="fi-FI" smtClean="0"/>
              <a:t>27.4.2016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682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Menetysten määrä paljastuu vähitellen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1"/>
                </a:solidFill>
                <a:sym typeface="Wingdings" panose="05000000000000000000" pitchFamily="2" charset="2"/>
              </a:rPr>
              <a:t>Uuteen maahan ja kulttuuriin sopeutuminen kulkee vaiheittain:</a:t>
            </a:r>
          </a:p>
          <a:p>
            <a:endParaRPr lang="fi-FI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fi-FI" dirty="0" smtClean="0">
                <a:solidFill>
                  <a:schemeClr val="tx1"/>
                </a:solidFill>
                <a:sym typeface="Wingdings" panose="05000000000000000000" pitchFamily="2" charset="2"/>
              </a:rPr>
              <a:t>SAAPUMINEN – kaikki on uutta ja erilaista; innostuneisuus, hämmennys ja </a:t>
            </a:r>
          </a:p>
          <a:p>
            <a:r>
              <a:rPr lang="fi-FI" dirty="0" smtClean="0">
                <a:solidFill>
                  <a:schemeClr val="tx1"/>
                </a:solidFill>
                <a:sym typeface="Wingdings" panose="05000000000000000000" pitchFamily="2" charset="2"/>
              </a:rPr>
              <a:t>pelko</a:t>
            </a:r>
          </a:p>
          <a:p>
            <a:endParaRPr lang="fi-FI" dirty="0" smtClean="0">
              <a:sym typeface="Wingdings" panose="05000000000000000000" pitchFamily="2" charset="2"/>
            </a:endParaRPr>
          </a:p>
          <a:p>
            <a:endParaRPr lang="fi-FI" dirty="0">
              <a:sym typeface="Wingdings" panose="05000000000000000000" pitchFamily="2" charset="2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636E2-698F-47E2-8421-3C7C3D6C8957}" type="datetime1">
              <a:rPr lang="fi-FI" smtClean="0"/>
              <a:t>27.4.2016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5</a:t>
            </a:fld>
            <a:endParaRPr lang="fi-FI" dirty="0"/>
          </a:p>
        </p:txBody>
      </p:sp>
      <p:pic>
        <p:nvPicPr>
          <p:cNvPr id="7" name="Kuva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438257"/>
            <a:ext cx="2663825" cy="1997710"/>
          </a:xfrm>
          <a:prstGeom prst="rect">
            <a:avLst/>
          </a:prstGeom>
        </p:spPr>
      </p:pic>
      <p:pic>
        <p:nvPicPr>
          <p:cNvPr id="8" name="Kuva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7325" y="3140968"/>
            <a:ext cx="2304256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07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2676"/>
          </a:xfrm>
        </p:spPr>
        <p:txBody>
          <a:bodyPr/>
          <a:lstStyle/>
          <a:p>
            <a:r>
              <a:rPr lang="fi-FI" dirty="0">
                <a:solidFill>
                  <a:schemeClr val="tx1"/>
                </a:solidFill>
                <a:sym typeface="Wingdings" panose="05000000000000000000" pitchFamily="2" charset="2"/>
              </a:rPr>
              <a:t>KOHTAAMINEN- on uskaltauduttava tutkimaan tuntematonta. Kun uusi kulttuuri tulee tutummaksi, eroavaisuudet tulevat näkyvämmäksi.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sym typeface="Wingdings" panose="05000000000000000000" pitchFamily="2" charset="2"/>
              </a:rPr>
              <a:t>Mikä tuntuu helpolta hyväksyä ja ymmärtää?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sym typeface="Wingdings" panose="05000000000000000000" pitchFamily="2" charset="2"/>
              </a:rPr>
              <a:t>Mikä taas väärältä ja vaikealta</a:t>
            </a:r>
          </a:p>
          <a:p>
            <a:endParaRPr lang="fi-FI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fi-FI" dirty="0">
                <a:solidFill>
                  <a:schemeClr val="tx1"/>
                </a:solidFill>
                <a:sym typeface="Wingdings" panose="05000000000000000000" pitchFamily="2" charset="2"/>
              </a:rPr>
              <a:t>TAAKSE KATSOMINEN- jotain vanhaa, jotain uutta yhdistyy. Elämä on siirtynyt uuteen maahan.</a:t>
            </a:r>
            <a:endParaRPr lang="fi-FI" dirty="0">
              <a:solidFill>
                <a:schemeClr val="tx1"/>
              </a:solidFill>
            </a:endParaRP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636E2-698F-47E2-8421-3C7C3D6C8957}" type="datetime1">
              <a:rPr lang="fi-FI" smtClean="0"/>
              <a:t>27.4.2016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6</a:t>
            </a:fld>
            <a:endParaRPr lang="fi-FI"/>
          </a:p>
        </p:txBody>
      </p:sp>
      <p:pic>
        <p:nvPicPr>
          <p:cNvPr id="7" name="Sisällön paikkamerkki 8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861048"/>
            <a:ext cx="3808579" cy="2386995"/>
          </a:xfrm>
          <a:prstGeom prst="rect">
            <a:avLst/>
          </a:prstGeom>
        </p:spPr>
      </p:pic>
      <p:pic>
        <p:nvPicPr>
          <p:cNvPr id="8" name="Kuva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3861048"/>
            <a:ext cx="3793409" cy="2386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82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Pakolaisperheen haasteita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267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fi-FI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Uuteen maahan saavuttaessa lapset surevat kotimaahan jääneitä läheisiään: isovanhempia, tätejä ja leikkikavereita. Vanhemmat puolestaan tuntevat iloa ja helpotusta selviytymisestä: lasten suru jää huomaamatta.</a:t>
            </a:r>
          </a:p>
          <a:p>
            <a:endParaRPr lang="fi-FI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Vanhemmilla usein uskomus, että lapset unohtavat ikävät asiat, jos niist</a:t>
            </a:r>
            <a:r>
              <a:rPr lang="fi-FI" dirty="0">
                <a:solidFill>
                  <a:schemeClr val="tx1"/>
                </a:solidFill>
              </a:rPr>
              <a:t>ä</a:t>
            </a:r>
            <a:r>
              <a:rPr lang="fi-FI" dirty="0" smtClean="0">
                <a:solidFill>
                  <a:schemeClr val="tx1"/>
                </a:solidFill>
              </a:rPr>
              <a:t> ei puhuta. Lapset jäävät yksin surunsa kanssa.</a:t>
            </a:r>
          </a:p>
          <a:p>
            <a:endParaRPr lang="fi-FI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Lapsi  menettää kuvan pärjäävästä ja suojelevasta vanhemmasta.</a:t>
            </a:r>
          </a:p>
          <a:p>
            <a:endParaRPr lang="fi-FI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Vanhemmat kokevat syyllisyyttä siitä, että ovat repineet lapset juuriltaan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Perheenjäsenten roolit saattavat muuttua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636E2-698F-47E2-8421-3C7C3D6C8957}" type="datetime1">
              <a:rPr lang="fi-FI" smtClean="0"/>
              <a:t>27.4.2016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2031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Suremista vaikeuttavat tekijät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VÄLIMATKA</a:t>
            </a:r>
          </a:p>
          <a:p>
            <a:r>
              <a:rPr lang="fi-FI" dirty="0" smtClean="0">
                <a:solidFill>
                  <a:schemeClr val="tx1"/>
                </a:solidFill>
              </a:rPr>
              <a:t>     - Läheinen sairastuu tai kuolee kotimaassa. Sureminen vaikeaa ilman       </a:t>
            </a:r>
          </a:p>
          <a:p>
            <a:r>
              <a:rPr lang="fi-FI" dirty="0" smtClean="0">
                <a:solidFill>
                  <a:schemeClr val="tx1"/>
                </a:solidFill>
              </a:rPr>
              <a:t>      läheisten tukea. Myös syyllisyydentunteita siitä, ettei läheistä voinut                                                       </a:t>
            </a:r>
          </a:p>
          <a:p>
            <a:r>
              <a:rPr lang="fi-FI" dirty="0" smtClean="0">
                <a:solidFill>
                  <a:schemeClr val="tx1"/>
                </a:solidFill>
              </a:rPr>
              <a:t>      hyvästellä.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SURUN SOMATISOINTI.</a:t>
            </a:r>
          </a:p>
          <a:p>
            <a:pPr marL="268287" lvl="1" indent="0">
              <a:buNone/>
            </a:pPr>
            <a:r>
              <a:rPr lang="fi-FI" dirty="0" smtClean="0">
                <a:solidFill>
                  <a:schemeClr val="tx1"/>
                </a:solidFill>
              </a:rPr>
              <a:t>- Tiedostamaton tai torjuttu suru voi ilmetä psykosomaattisina oireina:  erilaisina kipua kehossa ja  väsymyksenä.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EKSISTENTIAALINEN KRIISI</a:t>
            </a:r>
          </a:p>
          <a:p>
            <a:pPr marL="268287" lvl="1" indent="0">
              <a:buNone/>
            </a:pPr>
            <a:r>
              <a:rPr lang="fi-FI" dirty="0" smtClean="0">
                <a:solidFill>
                  <a:schemeClr val="tx1"/>
                </a:solidFill>
              </a:rPr>
              <a:t>- Elämän tarkoitus voi kadota, kun ihminen menettää kodin, kulttuurin, kielen, suvun ja aseman yhteisössä kotimaan menettäminen myötä. 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636E2-698F-47E2-8421-3C7C3D6C8957}" type="datetime1">
              <a:rPr lang="fi-FI" smtClean="0"/>
              <a:t>27.4.2016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3477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Surevan tukeminen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Läsnäolo ja kuunteleminen ( koskee myös tulkkia 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Surun validointi: on ymmärrettävää ja oikeutettua surra, kun on menettänyt jotain itselle tärkeää.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Asiakasta voi opettaa lohduttamaan itseään ( </a:t>
            </a:r>
            <a:r>
              <a:rPr lang="fi-FI" dirty="0" err="1" smtClean="0">
                <a:solidFill>
                  <a:schemeClr val="tx1"/>
                </a:solidFill>
              </a:rPr>
              <a:t>self</a:t>
            </a:r>
            <a:r>
              <a:rPr lang="fi-FI" dirty="0" smtClean="0">
                <a:solidFill>
                  <a:schemeClr val="tx1"/>
                </a:solidFill>
              </a:rPr>
              <a:t>-compassion 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” Kurdimies ei itke ” Itku on luontoäidin lahja olo helpottamaan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Yksin suremisen-eetos. Omalla surulla ei voi rasittaa muita!!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Reflektoiva kuuntelu: tehdään yhteenvetoja asiakkaan puheesta, tarkentavia kysymyksiä ja täsmennyksiä- asiakkaalle välittyy kokemus kuulluksi tulemisesta. ( ja työntekijä varmistuu siitä, että on kuullut ja ymmärtänyt oikein 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636E2-698F-47E2-8421-3C7C3D6C8957}" type="datetime1">
              <a:rPr lang="fi-FI" smtClean="0"/>
              <a:t>27.4.2016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mielenterveysseura.fi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F21-89A0-4E12-8E58-753F65C13159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8480769"/>
      </p:ext>
    </p:extLst>
  </p:cSld>
  <p:clrMapOvr>
    <a:masterClrMapping/>
  </p:clrMapOvr>
</p:sld>
</file>

<file path=ppt/theme/theme1.xml><?xml version="1.0" encoding="utf-8"?>
<a:theme xmlns:a="http://schemas.openxmlformats.org/drawingml/2006/main" name="mieli_mallipohja_v2015-02-03">
  <a:themeElements>
    <a:clrScheme name="mieli_excel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E13C"/>
      </a:accent1>
      <a:accent2>
        <a:srgbClr val="696E73"/>
      </a:accent2>
      <a:accent3>
        <a:srgbClr val="05D2F5"/>
      </a:accent3>
      <a:accent4>
        <a:srgbClr val="DCE1E1"/>
      </a:accent4>
      <a:accent5>
        <a:srgbClr val="FFF023"/>
      </a:accent5>
      <a:accent6>
        <a:srgbClr val="DCE1E6"/>
      </a:accent6>
      <a:hlink>
        <a:srgbClr val="0000FF"/>
      </a:hlink>
      <a:folHlink>
        <a:srgbClr val="800080"/>
      </a:folHlink>
    </a:clrScheme>
    <a:fontScheme name="Mieli2015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eli_mallipohja_v2015-03-17 [Vain luku]" id="{0FF6DB53-891C-47D7-B5D6-56489801156B}" vid="{05B61D65-09BF-439F-A00E-B9DF653021B6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919C00FAA844F4BAE101CD7A98D2166" ma:contentTypeVersion="3" ma:contentTypeDescription="Luo uusi asiakirja." ma:contentTypeScope="" ma:versionID="91af64472fb8efef12ee4f0579889a19">
  <xsd:schema xmlns:xsd="http://www.w3.org/2001/XMLSchema" xmlns:xs="http://www.w3.org/2001/XMLSchema" xmlns:p="http://schemas.microsoft.com/office/2006/metadata/properties" xmlns:ns2="9ab0d7d3-8c32-4703-8e98-506e4436985e" targetNamespace="http://schemas.microsoft.com/office/2006/metadata/properties" ma:root="true" ma:fieldsID="6cb020cb5ff53f7eb5f2ab49936a82c5" ns2:_="">
    <xsd:import namespace="9ab0d7d3-8c32-4703-8e98-506e4436985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b0d7d3-8c32-4703-8e98-506e4436985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Jakamisvihjeen hajautus" ma:internalName="SharingHintHash" ma:readOnly="true">
      <xsd:simpleType>
        <xsd:restriction base="dms:Text"/>
      </xsd:simpleType>
    </xsd:element>
    <xsd:element name="SharedWithDetails" ma:index="10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B8A360B-A1A7-4DB1-9FE1-121EB4CA73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b0d7d3-8c32-4703-8e98-506e443698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2AF8A45-E09E-4A60-A209-7F44B04A7854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9ab0d7d3-8c32-4703-8e98-506e4436985e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8D1E9A4-6501-4599-ABC4-0A0C679F9F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mieli_mallipohja_v2015-03-17</Template>
  <TotalTime>272</TotalTime>
  <Words>491</Words>
  <Application>Microsoft Office PowerPoint</Application>
  <PresentationFormat>Näytössä katseltava diaesitys (4:3)</PresentationFormat>
  <Paragraphs>133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9" baseType="lpstr">
      <vt:lpstr>Arial</vt:lpstr>
      <vt:lpstr>Arial Rounded MT Lt</vt:lpstr>
      <vt:lpstr>Calibri</vt:lpstr>
      <vt:lpstr>Clarendon</vt:lpstr>
      <vt:lpstr>Courier New</vt:lpstr>
      <vt:lpstr>Georgia</vt:lpstr>
      <vt:lpstr>Wingdings</vt:lpstr>
      <vt:lpstr>mieli_mallipohja_v2015-02-03</vt:lpstr>
      <vt:lpstr>Maahanmuuttajien ja pakolaisten suru </vt:lpstr>
      <vt:lpstr>PowerPoint-esitys</vt:lpstr>
      <vt:lpstr>Pakolaisuuteen liittyvät traumaattiset menetykset</vt:lpstr>
      <vt:lpstr>Pakolaisuuteen liittyvät traumaattiset menetykset</vt:lpstr>
      <vt:lpstr>Menetysten määrä paljastuu vähitellen</vt:lpstr>
      <vt:lpstr>PowerPoint-esitys</vt:lpstr>
      <vt:lpstr>Pakolaisperheen haasteita</vt:lpstr>
      <vt:lpstr>Suremista vaikeuttavat tekijät</vt:lpstr>
      <vt:lpstr>Surevan tukeminen</vt:lpstr>
      <vt:lpstr>Suremisen tapoja</vt:lpstr>
      <vt:lpstr>Lähdemateriaalia Maahanmuuttajien ja pakolaisten suru- työpajassa Surukonferenssissa 2016: </vt:lpstr>
    </vt:vector>
  </TitlesOfParts>
  <Company>Suomen Mielenterveysseura ry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Maahanmuuttajien ja pakolaisten suru</dc:title>
  <dc:creator>Arja Riipinen</dc:creator>
  <cp:lastModifiedBy>Toiminnanjohtaja</cp:lastModifiedBy>
  <cp:revision>37</cp:revision>
  <cp:lastPrinted>2016-04-14T12:30:36Z</cp:lastPrinted>
  <dcterms:created xsi:type="dcterms:W3CDTF">2016-04-04T09:32:47Z</dcterms:created>
  <dcterms:modified xsi:type="dcterms:W3CDTF">2016-04-27T10:34:55Z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0x0101007919C00FAA844F4BAE101CD7A98D2166</vt:lpwstr>
  </property>
</Properties>
</file>