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0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210F-4010-4FBD-9E76-21FDF15CCAFB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65F87-9AA6-4111-98EE-98DB01F3CFA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isasalmenpera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fi-FI" sz="3100" b="1" dirty="0" smtClean="0"/>
              <a:t/>
            </a:r>
            <a:br>
              <a:rPr lang="fi-FI" sz="3100" b="1" dirty="0" smtClean="0"/>
            </a:br>
            <a:r>
              <a:rPr lang="fi-FI" sz="3600" b="1" dirty="0" smtClean="0"/>
              <a:t>Ikäihmisten surutyön erikoispiirteet ja arjen keinoja eteenpäin</a:t>
            </a:r>
            <a:r>
              <a:rPr lang="fi-FI" sz="3100" b="1" dirty="0" smtClean="0"/>
              <a:t>: </a:t>
            </a:r>
            <a:r>
              <a:rPr lang="fi-FI" sz="2000" b="1" dirty="0" smtClean="0"/>
              <a:t>21.-22.4.2016 Tampere Surukonferenssi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1027" name="Picture 3" descr="C:\Users\Omistaja\Desktop\Tapahtumat\2014_12_07,kepparikisat 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5087" y="1600200"/>
            <a:ext cx="7413825" cy="4525963"/>
          </a:xfrm>
        </p:spPr>
      </p:pic>
      <p:sp>
        <p:nvSpPr>
          <p:cNvPr id="9" name="Tekstikehys 8"/>
          <p:cNvSpPr txBox="1"/>
          <p:nvPr/>
        </p:nvSpPr>
        <p:spPr>
          <a:xfrm>
            <a:off x="1763688" y="4725144"/>
            <a:ext cx="34563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Liisa Salmenperä</a:t>
            </a:r>
          </a:p>
          <a:p>
            <a:r>
              <a:rPr lang="fi-FI" sz="1400" b="1" dirty="0" err="1" smtClean="0">
                <a:hlinkClick r:id="rId3"/>
              </a:rPr>
              <a:t>www.liisasalmenpera.com</a:t>
            </a:r>
            <a:endParaRPr lang="fi-FI" sz="1400" b="1" dirty="0" smtClean="0"/>
          </a:p>
          <a:p>
            <a:r>
              <a:rPr lang="fi-FI" sz="1400" b="1" dirty="0" err="1" smtClean="0"/>
              <a:t>TtT</a:t>
            </a:r>
            <a:r>
              <a:rPr lang="fi-FI" sz="1400" b="1" dirty="0" smtClean="0"/>
              <a:t>, työnohjaaja, psykoterapeutti</a:t>
            </a:r>
          </a:p>
          <a:p>
            <a:r>
              <a:rPr lang="fi-FI" sz="1400" b="1" dirty="0" smtClean="0"/>
              <a:t>Harjunrinne 1, 24280 SALO</a:t>
            </a:r>
          </a:p>
          <a:p>
            <a:r>
              <a:rPr lang="fi-FI" sz="1400" b="1" dirty="0" smtClean="0"/>
              <a:t>p. 044 547 3380, </a:t>
            </a:r>
          </a:p>
          <a:p>
            <a:r>
              <a:rPr lang="fi-FI" sz="1400" b="1" dirty="0" err="1" smtClean="0"/>
              <a:t>liisa.salmenpera@aurinkoruusu.fi</a:t>
            </a:r>
            <a:endParaRPr lang="fi-FI" sz="14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95288" y="5445125"/>
            <a:ext cx="8353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95288" y="3429000"/>
            <a:ext cx="2736850" cy="3960813"/>
          </a:xfrm>
          <a:custGeom>
            <a:avLst/>
            <a:gdLst>
              <a:gd name="G0" fmla="+- 5177 0 0"/>
              <a:gd name="G1" fmla="+- 11649231 0 0"/>
              <a:gd name="G2" fmla="+- 0 0 11649231"/>
              <a:gd name="T0" fmla="*/ 0 256 1"/>
              <a:gd name="T1" fmla="*/ 180 256 1"/>
              <a:gd name="G3" fmla="+- 11649231 T0 T1"/>
              <a:gd name="T2" fmla="*/ 0 256 1"/>
              <a:gd name="T3" fmla="*/ 90 256 1"/>
              <a:gd name="G4" fmla="+- 11649231 T2 T3"/>
              <a:gd name="G5" fmla="*/ G4 2 1"/>
              <a:gd name="T4" fmla="*/ 90 256 1"/>
              <a:gd name="T5" fmla="*/ 0 256 1"/>
              <a:gd name="G6" fmla="+- 11649231 T4 T5"/>
              <a:gd name="G7" fmla="*/ G6 2 1"/>
              <a:gd name="G8" fmla="abs 1164923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177"/>
              <a:gd name="G18" fmla="*/ 5177 1 2"/>
              <a:gd name="G19" fmla="+- G18 5400 0"/>
              <a:gd name="G20" fmla="cos G19 11649231"/>
              <a:gd name="G21" fmla="sin G19 11649231"/>
              <a:gd name="G22" fmla="+- G20 10800 0"/>
              <a:gd name="G23" fmla="+- G21 10800 0"/>
              <a:gd name="G24" fmla="+- 10800 0 G20"/>
              <a:gd name="G25" fmla="+- 5177 10800 0"/>
              <a:gd name="G26" fmla="?: G9 G17 G25"/>
              <a:gd name="G27" fmla="?: G9 0 21600"/>
              <a:gd name="G28" fmla="cos 10800 11649231"/>
              <a:gd name="G29" fmla="sin 10800 11649231"/>
              <a:gd name="G30" fmla="sin 5177 11649231"/>
              <a:gd name="G31" fmla="+- G28 10800 0"/>
              <a:gd name="G32" fmla="+- G29 10800 0"/>
              <a:gd name="G33" fmla="+- G30 10800 0"/>
              <a:gd name="G34" fmla="?: G4 0 G31"/>
              <a:gd name="G35" fmla="?: 11649231 G34 0"/>
              <a:gd name="G36" fmla="?: G6 G35 G31"/>
              <a:gd name="G37" fmla="+- 21600 0 G36"/>
              <a:gd name="G38" fmla="?: G4 0 G33"/>
              <a:gd name="G39" fmla="?: 1164923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817 w 21600"/>
              <a:gd name="T15" fmla="*/ 11113 h 21600"/>
              <a:gd name="T16" fmla="*/ 10800 w 21600"/>
              <a:gd name="T17" fmla="*/ 5623 h 21600"/>
              <a:gd name="T18" fmla="*/ 18783 w 21600"/>
              <a:gd name="T19" fmla="*/ 1111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626" y="11002"/>
                </a:moveTo>
                <a:cubicBezTo>
                  <a:pt x="5624" y="10935"/>
                  <a:pt x="5623" y="10867"/>
                  <a:pt x="5623" y="10800"/>
                </a:cubicBezTo>
                <a:cubicBezTo>
                  <a:pt x="5623" y="7940"/>
                  <a:pt x="7940" y="5623"/>
                  <a:pt x="10800" y="5623"/>
                </a:cubicBezTo>
                <a:cubicBezTo>
                  <a:pt x="13659" y="5623"/>
                  <a:pt x="15977" y="7940"/>
                  <a:pt x="15977" y="10800"/>
                </a:cubicBezTo>
                <a:cubicBezTo>
                  <a:pt x="15977" y="10867"/>
                  <a:pt x="15975" y="10935"/>
                  <a:pt x="15973" y="11002"/>
                </a:cubicBezTo>
                <a:lnTo>
                  <a:pt x="21591" y="11223"/>
                </a:lnTo>
                <a:cubicBezTo>
                  <a:pt x="21597" y="11082"/>
                  <a:pt x="21600" y="1094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41"/>
                  <a:pt x="2" y="11082"/>
                  <a:pt x="8" y="11223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132138" y="3500438"/>
            <a:ext cx="2735262" cy="396081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940425" y="3573463"/>
            <a:ext cx="2592388" cy="381635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539750" y="48688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0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755650" y="4149725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7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1547813" y="37163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14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2411413" y="4365625"/>
            <a:ext cx="5048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21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2916238" y="5084763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28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23528" y="2133600"/>
            <a:ext cx="9217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fi-FI" sz="2000" b="1" dirty="0" smtClean="0"/>
          </a:p>
          <a:p>
            <a:pPr>
              <a:spcBef>
                <a:spcPct val="50000"/>
              </a:spcBef>
            </a:pPr>
            <a:endParaRPr lang="fi-FI" sz="2000" b="1" dirty="0" smtClean="0"/>
          </a:p>
          <a:p>
            <a:pPr>
              <a:spcBef>
                <a:spcPct val="50000"/>
              </a:spcBef>
            </a:pPr>
            <a:r>
              <a:rPr lang="fi-FI" sz="2000" b="1" dirty="0" smtClean="0"/>
              <a:t>              NUORUUS</a:t>
            </a:r>
            <a:r>
              <a:rPr lang="fi-FI" sz="2000" b="1" dirty="0"/>
              <a:t>:                         </a:t>
            </a:r>
            <a:r>
              <a:rPr lang="fi-FI" sz="2000" b="1" dirty="0" smtClean="0"/>
              <a:t>     KESKI-IKÄ</a:t>
            </a:r>
            <a:r>
              <a:rPr lang="fi-FI" sz="2000" b="1" dirty="0"/>
              <a:t>:                     </a:t>
            </a:r>
            <a:r>
              <a:rPr lang="fi-FI" sz="2000" b="1" dirty="0" smtClean="0"/>
              <a:t>      VANHUUS</a:t>
            </a:r>
            <a:r>
              <a:rPr lang="fi-FI" sz="1800" dirty="0" smtClean="0"/>
              <a:t>:   </a:t>
            </a:r>
            <a:endParaRPr lang="fi-FI" sz="2000" b="1" dirty="0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3492500" y="4221163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35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4211638" y="3716338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42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076825" y="4292600"/>
            <a:ext cx="503238" cy="5048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49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5580063" y="5084763"/>
            <a:ext cx="504825" cy="431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56</a:t>
            </a: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6156325" y="4437063"/>
            <a:ext cx="503238" cy="5048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63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6948488" y="38608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70</a:t>
            </a: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7740650" y="4437063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77</a:t>
            </a: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8316913" y="5084763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1800"/>
              <a:t>84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6372225" y="4581525"/>
            <a:ext cx="504825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048125" y="4697413"/>
            <a:ext cx="1017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1600"/>
              <a:t>Keski-iän</a:t>
            </a:r>
          </a:p>
          <a:p>
            <a:r>
              <a:rPr lang="fi-FI" sz="1600"/>
              <a:t>vanhuus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4859338" y="4437063"/>
            <a:ext cx="649287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711950" y="4724400"/>
            <a:ext cx="1090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1400"/>
              <a:t>Vanhuuden</a:t>
            </a:r>
          </a:p>
          <a:p>
            <a:r>
              <a:rPr lang="fi-FI" sz="1400"/>
              <a:t>nuoruus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76238" y="908720"/>
            <a:ext cx="8156202" cy="238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i-FI" sz="1800" b="1" dirty="0" smtClean="0"/>
              <a:t>Kuolema kuuluu luonnollisena osana vanhuuteen, on demokraattisin asia maailmassa.  On elämän luonnollisin jatko, suuri tuntematon. </a:t>
            </a:r>
          </a:p>
          <a:p>
            <a:endParaRPr lang="fi-FI" b="1" dirty="0" smtClean="0"/>
          </a:p>
          <a:p>
            <a:r>
              <a:rPr lang="fi-FI" sz="1800" b="1" dirty="0" smtClean="0"/>
              <a:t>Ikäihmiset väistämättä ajattelevat useammin elämän loppumista kuin nuoret ihmiset. </a:t>
            </a:r>
          </a:p>
          <a:p>
            <a:endParaRPr lang="fi-FI" b="1" dirty="0" smtClean="0"/>
          </a:p>
          <a:p>
            <a:r>
              <a:rPr lang="fi-FI" b="1" dirty="0" smtClean="0"/>
              <a:t>Psykologisena k</a:t>
            </a:r>
            <a:r>
              <a:rPr lang="fi-FI" sz="1800" b="1" dirty="0" smtClean="0"/>
              <a:t>ehitystehtävänä on tulla sopuun eletyn elämän kanssa. </a:t>
            </a:r>
          </a:p>
          <a:p>
            <a:r>
              <a:rPr lang="fi-FI" sz="1800" dirty="0" smtClean="0"/>
              <a:t> </a:t>
            </a:r>
            <a:endParaRPr lang="fi-FI" sz="1800" dirty="0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635375" y="5157788"/>
            <a:ext cx="48244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6600" dirty="0"/>
              <a:t> </a:t>
            </a:r>
            <a:r>
              <a:rPr lang="fi-FI" sz="6600" dirty="0" smtClean="0"/>
              <a:t>  </a:t>
            </a:r>
            <a:endParaRPr lang="fi-FI" sz="9600" dirty="0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76238" y="5922963"/>
            <a:ext cx="35480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i-FI" sz="1800"/>
          </a:p>
          <a:p>
            <a:endParaRPr lang="fi-FI" sz="1800"/>
          </a:p>
          <a:p>
            <a:endParaRPr lang="fi-FI" sz="1800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356100" y="5824538"/>
            <a:ext cx="668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1800" dirty="0" smtClean="0"/>
              <a:t> .</a:t>
            </a:r>
            <a:endParaRPr lang="fi-FI" sz="1800" dirty="0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827584" y="188913"/>
            <a:ext cx="7514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i-FI" sz="4000" b="1" u="sng" dirty="0"/>
              <a:t>ELÄMÄN </a:t>
            </a:r>
            <a:r>
              <a:rPr lang="fi-FI" sz="4000" b="1" u="sng" dirty="0" smtClean="0"/>
              <a:t>KAARET ja KUOLEMA:</a:t>
            </a:r>
            <a:endParaRPr lang="fi-FI" sz="4000" b="1" u="sng" dirty="0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1187450" y="4797425"/>
            <a:ext cx="1512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1600"/>
              <a:t>Nuoruuden </a:t>
            </a:r>
          </a:p>
          <a:p>
            <a:r>
              <a:rPr lang="fi-FI" sz="1600"/>
              <a:t>     ilot</a:t>
            </a:r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8604250" y="4005263"/>
            <a:ext cx="360363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8296275" y="357346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1800" dirty="0"/>
              <a:t>jatkuu..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303213" y="6283325"/>
            <a:ext cx="2790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1000"/>
              <a:t>Lähde: ET-lehti 14/2005, s.22-25, muotoiltu 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u="sng" dirty="0" smtClean="0"/>
              <a:t>IKÄIHMISET JA SURUN </a:t>
            </a:r>
            <a:r>
              <a:rPr lang="fi-FI" b="1" u="sng" dirty="0" err="1" smtClean="0"/>
              <a:t>erityispiireitä</a:t>
            </a:r>
            <a:r>
              <a:rPr lang="fi-FI" b="1" u="sng" dirty="0" smtClean="0"/>
              <a:t>:</a:t>
            </a:r>
            <a:endParaRPr lang="fi-FI" b="1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Pitkä yhteinen taival-&gt; puolisosta on tullut osa omaa identiteettiä. Kuka minä nyt olen leskenä?</a:t>
            </a:r>
          </a:p>
          <a:p>
            <a:r>
              <a:rPr lang="fi-FI" dirty="0" smtClean="0"/>
              <a:t>Turvattomuus/avuttomuus- kuka hoitaa minua, mitä jos jotain tapahtuu?</a:t>
            </a:r>
          </a:p>
          <a:p>
            <a:r>
              <a:rPr lang="fi-FI" dirty="0" smtClean="0"/>
              <a:t>Omat sairaudet voivat aktivoitua ja terveys huojua!</a:t>
            </a:r>
          </a:p>
          <a:p>
            <a:r>
              <a:rPr lang="fi-FI" dirty="0" smtClean="0"/>
              <a:t>Kuka hoitaa arjen asioita, missä asun, tietokone, auto, laskut, ruuat, älypuhelin jne.</a:t>
            </a:r>
          </a:p>
          <a:p>
            <a:r>
              <a:rPr lang="fi-FI" dirty="0" smtClean="0"/>
              <a:t>Surun läsnäolo, kaipaus, ikävä ja lohduttomuus</a:t>
            </a:r>
          </a:p>
          <a:p>
            <a:r>
              <a:rPr lang="fi-FI" dirty="0" smtClean="0"/>
              <a:t>Yksinäisyys on kuitenkin usein vaikeinta kestää!</a:t>
            </a: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u="sng" dirty="0" smtClean="0"/>
              <a:t>IKÄIHMISET JA SURUN </a:t>
            </a:r>
            <a:r>
              <a:rPr lang="fi-FI" b="1" u="sng" dirty="0" err="1" smtClean="0"/>
              <a:t>erityispiireitä</a:t>
            </a:r>
            <a:r>
              <a:rPr lang="fi-FI" b="1" u="sng" dirty="0" smtClean="0"/>
              <a:t>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Aikuiset lapset, ovatko hoitamassa tai kaukana?</a:t>
            </a:r>
          </a:p>
          <a:p>
            <a:r>
              <a:rPr lang="fi-FI" dirty="0" smtClean="0"/>
              <a:t>Sosiaalisen verkoston muutokset; jotkut unohtavat, tulee uusia ystäviä.</a:t>
            </a:r>
          </a:p>
          <a:p>
            <a:r>
              <a:rPr lang="fi-FI" dirty="0" smtClean="0"/>
              <a:t>Elämän tarkoituksettomuuden tunne, masennus, pelot ja ahdistus, jopa </a:t>
            </a:r>
            <a:r>
              <a:rPr lang="fi-FI" dirty="0" err="1" smtClean="0"/>
              <a:t>suisidaaliset</a:t>
            </a:r>
            <a:r>
              <a:rPr lang="fi-FI" dirty="0" smtClean="0"/>
              <a:t> ajatukset</a:t>
            </a:r>
          </a:p>
          <a:p>
            <a:r>
              <a:rPr lang="fi-FI" dirty="0" smtClean="0"/>
              <a:t>Usein tarkastellaan elämään kuoleman perspektiivistä, ja summataan mitä saatu aikaiseksi. </a:t>
            </a: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3568" y="188640"/>
            <a:ext cx="3297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i-FI" sz="2400" b="1" u="sng" dirty="0"/>
              <a:t>MUUTOKSEN VIRTA:</a:t>
            </a: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395536" y="692696"/>
            <a:ext cx="1872208" cy="936104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b="1" dirty="0"/>
              <a:t>KIELTÄMINEN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835696" y="1124744"/>
            <a:ext cx="2016224" cy="11521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b="1" dirty="0"/>
              <a:t>TUNNEREAKTIOT</a:t>
            </a: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843808" y="1844825"/>
            <a:ext cx="2232248" cy="108012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b="1" dirty="0"/>
              <a:t>MUISTELU</a:t>
            </a: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4355976" y="2420889"/>
            <a:ext cx="2232248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b="1" dirty="0"/>
              <a:t>VIHAN VAIHE</a:t>
            </a: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364089" y="3212976"/>
            <a:ext cx="2304256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b="1" dirty="0"/>
              <a:t>VÄSYMINEN</a:t>
            </a: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3419872" y="2636913"/>
            <a:ext cx="576064" cy="43204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179512" y="404665"/>
            <a:ext cx="6120680" cy="64533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441"/>
              </a:cxn>
              <a:cxn ang="0">
                <a:pos x="76" y="585"/>
              </a:cxn>
              <a:cxn ang="0">
                <a:pos x="96" y="652"/>
              </a:cxn>
              <a:cxn ang="0">
                <a:pos x="355" y="873"/>
              </a:cxn>
              <a:cxn ang="0">
                <a:pos x="604" y="931"/>
              </a:cxn>
              <a:cxn ang="0">
                <a:pos x="758" y="988"/>
              </a:cxn>
              <a:cxn ang="0">
                <a:pos x="1008" y="1113"/>
              </a:cxn>
              <a:cxn ang="0">
                <a:pos x="1411" y="1123"/>
              </a:cxn>
              <a:cxn ang="0">
                <a:pos x="1593" y="1161"/>
              </a:cxn>
              <a:cxn ang="0">
                <a:pos x="1670" y="1180"/>
              </a:cxn>
              <a:cxn ang="0">
                <a:pos x="1756" y="1219"/>
              </a:cxn>
              <a:cxn ang="0">
                <a:pos x="1900" y="1372"/>
              </a:cxn>
              <a:cxn ang="0">
                <a:pos x="2035" y="1584"/>
              </a:cxn>
              <a:cxn ang="0">
                <a:pos x="2313" y="1843"/>
              </a:cxn>
              <a:cxn ang="0">
                <a:pos x="2438" y="1958"/>
              </a:cxn>
              <a:cxn ang="0">
                <a:pos x="2620" y="2006"/>
              </a:cxn>
              <a:cxn ang="0">
                <a:pos x="2822" y="2035"/>
              </a:cxn>
              <a:cxn ang="0">
                <a:pos x="3081" y="2140"/>
              </a:cxn>
              <a:cxn ang="0">
                <a:pos x="3187" y="2188"/>
              </a:cxn>
              <a:cxn ang="0">
                <a:pos x="3312" y="2256"/>
              </a:cxn>
              <a:cxn ang="0">
                <a:pos x="3408" y="2323"/>
              </a:cxn>
              <a:cxn ang="0">
                <a:pos x="3484" y="2371"/>
              </a:cxn>
              <a:cxn ang="0">
                <a:pos x="3619" y="2505"/>
              </a:cxn>
              <a:cxn ang="0">
                <a:pos x="3715" y="2611"/>
              </a:cxn>
              <a:cxn ang="0">
                <a:pos x="3715" y="2611"/>
              </a:cxn>
              <a:cxn ang="0">
                <a:pos x="3744" y="2649"/>
              </a:cxn>
              <a:cxn ang="0">
                <a:pos x="3782" y="2659"/>
              </a:cxn>
              <a:cxn ang="0">
                <a:pos x="3888" y="2726"/>
              </a:cxn>
              <a:cxn ang="0">
                <a:pos x="4051" y="2851"/>
              </a:cxn>
              <a:cxn ang="0">
                <a:pos x="4224" y="2889"/>
              </a:cxn>
              <a:cxn ang="0">
                <a:pos x="4329" y="2928"/>
              </a:cxn>
              <a:cxn ang="0">
                <a:pos x="4416" y="2985"/>
              </a:cxn>
              <a:cxn ang="0">
                <a:pos x="4483" y="3004"/>
              </a:cxn>
              <a:cxn ang="0">
                <a:pos x="4512" y="3014"/>
              </a:cxn>
            </a:cxnLst>
            <a:rect l="0" t="0" r="r" b="b"/>
            <a:pathLst>
              <a:path w="4512" h="3014">
                <a:moveTo>
                  <a:pt x="0" y="0"/>
                </a:moveTo>
                <a:cubicBezTo>
                  <a:pt x="23" y="146"/>
                  <a:pt x="18" y="294"/>
                  <a:pt x="28" y="441"/>
                </a:cubicBezTo>
                <a:cubicBezTo>
                  <a:pt x="31" y="492"/>
                  <a:pt x="54" y="541"/>
                  <a:pt x="76" y="585"/>
                </a:cubicBezTo>
                <a:cubicBezTo>
                  <a:pt x="79" y="591"/>
                  <a:pt x="96" y="651"/>
                  <a:pt x="96" y="652"/>
                </a:cubicBezTo>
                <a:cubicBezTo>
                  <a:pt x="138" y="736"/>
                  <a:pt x="272" y="831"/>
                  <a:pt x="355" y="873"/>
                </a:cubicBezTo>
                <a:cubicBezTo>
                  <a:pt x="422" y="907"/>
                  <a:pt x="531" y="913"/>
                  <a:pt x="604" y="931"/>
                </a:cubicBezTo>
                <a:cubicBezTo>
                  <a:pt x="657" y="944"/>
                  <a:pt x="704" y="975"/>
                  <a:pt x="758" y="988"/>
                </a:cubicBezTo>
                <a:cubicBezTo>
                  <a:pt x="830" y="1038"/>
                  <a:pt x="916" y="1109"/>
                  <a:pt x="1008" y="1113"/>
                </a:cubicBezTo>
                <a:cubicBezTo>
                  <a:pt x="1142" y="1119"/>
                  <a:pt x="1277" y="1120"/>
                  <a:pt x="1411" y="1123"/>
                </a:cubicBezTo>
                <a:cubicBezTo>
                  <a:pt x="1480" y="1130"/>
                  <a:pt x="1529" y="1144"/>
                  <a:pt x="1593" y="1161"/>
                </a:cubicBezTo>
                <a:cubicBezTo>
                  <a:pt x="1619" y="1168"/>
                  <a:pt x="1670" y="1180"/>
                  <a:pt x="1670" y="1180"/>
                </a:cubicBezTo>
                <a:cubicBezTo>
                  <a:pt x="1699" y="1200"/>
                  <a:pt x="1723" y="1207"/>
                  <a:pt x="1756" y="1219"/>
                </a:cubicBezTo>
                <a:cubicBezTo>
                  <a:pt x="1796" y="1276"/>
                  <a:pt x="1862" y="1311"/>
                  <a:pt x="1900" y="1372"/>
                </a:cubicBezTo>
                <a:cubicBezTo>
                  <a:pt x="1943" y="1442"/>
                  <a:pt x="1980" y="1522"/>
                  <a:pt x="2035" y="1584"/>
                </a:cubicBezTo>
                <a:cubicBezTo>
                  <a:pt x="2121" y="1680"/>
                  <a:pt x="2218" y="1758"/>
                  <a:pt x="2313" y="1843"/>
                </a:cubicBezTo>
                <a:cubicBezTo>
                  <a:pt x="2354" y="1880"/>
                  <a:pt x="2394" y="1925"/>
                  <a:pt x="2438" y="1958"/>
                </a:cubicBezTo>
                <a:cubicBezTo>
                  <a:pt x="2489" y="1997"/>
                  <a:pt x="2560" y="1999"/>
                  <a:pt x="2620" y="2006"/>
                </a:cubicBezTo>
                <a:cubicBezTo>
                  <a:pt x="2683" y="2028"/>
                  <a:pt x="2756" y="2027"/>
                  <a:pt x="2822" y="2035"/>
                </a:cubicBezTo>
                <a:cubicBezTo>
                  <a:pt x="2923" y="2059"/>
                  <a:pt x="2990" y="2095"/>
                  <a:pt x="3081" y="2140"/>
                </a:cubicBezTo>
                <a:cubicBezTo>
                  <a:pt x="3137" y="2168"/>
                  <a:pt x="3100" y="2122"/>
                  <a:pt x="3187" y="2188"/>
                </a:cubicBezTo>
                <a:cubicBezTo>
                  <a:pt x="3228" y="2219"/>
                  <a:pt x="3265" y="2236"/>
                  <a:pt x="3312" y="2256"/>
                </a:cubicBezTo>
                <a:cubicBezTo>
                  <a:pt x="3348" y="2292"/>
                  <a:pt x="3366" y="2301"/>
                  <a:pt x="3408" y="2323"/>
                </a:cubicBezTo>
                <a:cubicBezTo>
                  <a:pt x="3438" y="2338"/>
                  <a:pt x="3451" y="2359"/>
                  <a:pt x="3484" y="2371"/>
                </a:cubicBezTo>
                <a:cubicBezTo>
                  <a:pt x="3530" y="2415"/>
                  <a:pt x="3565" y="2470"/>
                  <a:pt x="3619" y="2505"/>
                </a:cubicBezTo>
                <a:lnTo>
                  <a:pt x="3715" y="2611"/>
                </a:lnTo>
                <a:cubicBezTo>
                  <a:pt x="3715" y="2611"/>
                  <a:pt x="3715" y="2611"/>
                  <a:pt x="3715" y="2611"/>
                </a:cubicBezTo>
                <a:cubicBezTo>
                  <a:pt x="3725" y="2624"/>
                  <a:pt x="3731" y="2640"/>
                  <a:pt x="3744" y="2649"/>
                </a:cubicBezTo>
                <a:cubicBezTo>
                  <a:pt x="3755" y="2657"/>
                  <a:pt x="3769" y="2656"/>
                  <a:pt x="3782" y="2659"/>
                </a:cubicBezTo>
                <a:cubicBezTo>
                  <a:pt x="3812" y="2705"/>
                  <a:pt x="3845" y="2694"/>
                  <a:pt x="3888" y="2726"/>
                </a:cubicBezTo>
                <a:cubicBezTo>
                  <a:pt x="3937" y="2762"/>
                  <a:pt x="3995" y="2824"/>
                  <a:pt x="4051" y="2851"/>
                </a:cubicBezTo>
                <a:cubicBezTo>
                  <a:pt x="4101" y="2875"/>
                  <a:pt x="4169" y="2876"/>
                  <a:pt x="4224" y="2889"/>
                </a:cubicBezTo>
                <a:cubicBezTo>
                  <a:pt x="4258" y="2912"/>
                  <a:pt x="4294" y="2909"/>
                  <a:pt x="4329" y="2928"/>
                </a:cubicBezTo>
                <a:cubicBezTo>
                  <a:pt x="4359" y="2945"/>
                  <a:pt x="4382" y="2976"/>
                  <a:pt x="4416" y="2985"/>
                </a:cubicBezTo>
                <a:cubicBezTo>
                  <a:pt x="4449" y="2994"/>
                  <a:pt x="4453" y="2994"/>
                  <a:pt x="4483" y="3004"/>
                </a:cubicBezTo>
                <a:cubicBezTo>
                  <a:pt x="4493" y="3007"/>
                  <a:pt x="4512" y="3014"/>
                  <a:pt x="4512" y="301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5652120" y="4149081"/>
            <a:ext cx="2736304" cy="100811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b="1" dirty="0" smtClean="0"/>
              <a:t>SOPEUTUMINEN</a:t>
            </a:r>
            <a:endParaRPr lang="fi-FI" b="1" dirty="0"/>
          </a:p>
        </p:txBody>
      </p:sp>
      <p:sp>
        <p:nvSpPr>
          <p:cNvPr id="2073" name="Freeform 25"/>
          <p:cNvSpPr>
            <a:spLocks/>
          </p:cNvSpPr>
          <p:nvPr/>
        </p:nvSpPr>
        <p:spPr bwMode="auto">
          <a:xfrm>
            <a:off x="3347864" y="188640"/>
            <a:ext cx="5796136" cy="43204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" y="67"/>
              </a:cxn>
              <a:cxn ang="0">
                <a:pos x="250" y="135"/>
              </a:cxn>
              <a:cxn ang="0">
                <a:pos x="307" y="183"/>
              </a:cxn>
              <a:cxn ang="0">
                <a:pos x="384" y="403"/>
              </a:cxn>
              <a:cxn ang="0">
                <a:pos x="423" y="423"/>
              </a:cxn>
              <a:cxn ang="0">
                <a:pos x="451" y="451"/>
              </a:cxn>
              <a:cxn ang="0">
                <a:pos x="778" y="499"/>
              </a:cxn>
              <a:cxn ang="0">
                <a:pos x="1056" y="509"/>
              </a:cxn>
              <a:cxn ang="0">
                <a:pos x="1239" y="547"/>
              </a:cxn>
              <a:cxn ang="0">
                <a:pos x="1277" y="567"/>
              </a:cxn>
              <a:cxn ang="0">
                <a:pos x="1315" y="576"/>
              </a:cxn>
              <a:cxn ang="0">
                <a:pos x="1392" y="663"/>
              </a:cxn>
              <a:cxn ang="0">
                <a:pos x="1431" y="720"/>
              </a:cxn>
              <a:cxn ang="0">
                <a:pos x="1440" y="749"/>
              </a:cxn>
              <a:cxn ang="0">
                <a:pos x="1498" y="835"/>
              </a:cxn>
              <a:cxn ang="0">
                <a:pos x="1709" y="1047"/>
              </a:cxn>
              <a:cxn ang="0">
                <a:pos x="1815" y="1123"/>
              </a:cxn>
              <a:cxn ang="0">
                <a:pos x="1930" y="1258"/>
              </a:cxn>
              <a:cxn ang="0">
                <a:pos x="1968" y="1287"/>
              </a:cxn>
              <a:cxn ang="0">
                <a:pos x="2026" y="1354"/>
              </a:cxn>
              <a:cxn ang="0">
                <a:pos x="2266" y="1392"/>
              </a:cxn>
              <a:cxn ang="0">
                <a:pos x="2323" y="1421"/>
              </a:cxn>
              <a:cxn ang="0">
                <a:pos x="2439" y="1536"/>
              </a:cxn>
              <a:cxn ang="0">
                <a:pos x="2487" y="1584"/>
              </a:cxn>
              <a:cxn ang="0">
                <a:pos x="2544" y="1632"/>
              </a:cxn>
              <a:cxn ang="0">
                <a:pos x="2583" y="1690"/>
              </a:cxn>
              <a:cxn ang="0">
                <a:pos x="2679" y="1776"/>
              </a:cxn>
              <a:cxn ang="0">
                <a:pos x="2938" y="2016"/>
              </a:cxn>
              <a:cxn ang="0">
                <a:pos x="3072" y="2074"/>
              </a:cxn>
              <a:cxn ang="0">
                <a:pos x="3159" y="2122"/>
              </a:cxn>
              <a:cxn ang="0">
                <a:pos x="3235" y="2189"/>
              </a:cxn>
              <a:cxn ang="0">
                <a:pos x="3283" y="2247"/>
              </a:cxn>
              <a:cxn ang="0">
                <a:pos x="3293" y="2275"/>
              </a:cxn>
              <a:cxn ang="0">
                <a:pos x="3351" y="2333"/>
              </a:cxn>
            </a:cxnLst>
            <a:rect l="0" t="0" r="r" b="b"/>
            <a:pathLst>
              <a:path w="3351" h="2333">
                <a:moveTo>
                  <a:pt x="0" y="0"/>
                </a:moveTo>
                <a:cubicBezTo>
                  <a:pt x="36" y="24"/>
                  <a:pt x="74" y="54"/>
                  <a:pt x="115" y="67"/>
                </a:cubicBezTo>
                <a:cubicBezTo>
                  <a:pt x="156" y="95"/>
                  <a:pt x="204" y="116"/>
                  <a:pt x="250" y="135"/>
                </a:cubicBezTo>
                <a:cubicBezTo>
                  <a:pt x="268" y="152"/>
                  <a:pt x="292" y="164"/>
                  <a:pt x="307" y="183"/>
                </a:cubicBezTo>
                <a:cubicBezTo>
                  <a:pt x="354" y="243"/>
                  <a:pt x="324" y="343"/>
                  <a:pt x="384" y="403"/>
                </a:cubicBezTo>
                <a:cubicBezTo>
                  <a:pt x="394" y="413"/>
                  <a:pt x="411" y="414"/>
                  <a:pt x="423" y="423"/>
                </a:cubicBezTo>
                <a:cubicBezTo>
                  <a:pt x="434" y="431"/>
                  <a:pt x="439" y="445"/>
                  <a:pt x="451" y="451"/>
                </a:cubicBezTo>
                <a:cubicBezTo>
                  <a:pt x="538" y="499"/>
                  <a:pt x="711" y="494"/>
                  <a:pt x="778" y="499"/>
                </a:cubicBezTo>
                <a:cubicBezTo>
                  <a:pt x="870" y="506"/>
                  <a:pt x="963" y="506"/>
                  <a:pt x="1056" y="509"/>
                </a:cubicBezTo>
                <a:cubicBezTo>
                  <a:pt x="1120" y="517"/>
                  <a:pt x="1177" y="533"/>
                  <a:pt x="1239" y="547"/>
                </a:cubicBezTo>
                <a:cubicBezTo>
                  <a:pt x="1252" y="554"/>
                  <a:pt x="1264" y="562"/>
                  <a:pt x="1277" y="567"/>
                </a:cubicBezTo>
                <a:cubicBezTo>
                  <a:pt x="1289" y="572"/>
                  <a:pt x="1303" y="570"/>
                  <a:pt x="1315" y="576"/>
                </a:cubicBezTo>
                <a:cubicBezTo>
                  <a:pt x="1347" y="592"/>
                  <a:pt x="1368" y="638"/>
                  <a:pt x="1392" y="663"/>
                </a:cubicBezTo>
                <a:cubicBezTo>
                  <a:pt x="1417" y="734"/>
                  <a:pt x="1380" y="642"/>
                  <a:pt x="1431" y="720"/>
                </a:cubicBezTo>
                <a:cubicBezTo>
                  <a:pt x="1437" y="728"/>
                  <a:pt x="1436" y="740"/>
                  <a:pt x="1440" y="749"/>
                </a:cubicBezTo>
                <a:cubicBezTo>
                  <a:pt x="1477" y="825"/>
                  <a:pt x="1457" y="770"/>
                  <a:pt x="1498" y="835"/>
                </a:cubicBezTo>
                <a:cubicBezTo>
                  <a:pt x="1553" y="923"/>
                  <a:pt x="1606" y="1011"/>
                  <a:pt x="1709" y="1047"/>
                </a:cubicBezTo>
                <a:cubicBezTo>
                  <a:pt x="1746" y="1075"/>
                  <a:pt x="1773" y="1103"/>
                  <a:pt x="1815" y="1123"/>
                </a:cubicBezTo>
                <a:cubicBezTo>
                  <a:pt x="1855" y="1165"/>
                  <a:pt x="1889" y="1217"/>
                  <a:pt x="1930" y="1258"/>
                </a:cubicBezTo>
                <a:cubicBezTo>
                  <a:pt x="1941" y="1269"/>
                  <a:pt x="1957" y="1276"/>
                  <a:pt x="1968" y="1287"/>
                </a:cubicBezTo>
                <a:cubicBezTo>
                  <a:pt x="1978" y="1297"/>
                  <a:pt x="2010" y="1347"/>
                  <a:pt x="2026" y="1354"/>
                </a:cubicBezTo>
                <a:cubicBezTo>
                  <a:pt x="2090" y="1379"/>
                  <a:pt x="2190" y="1368"/>
                  <a:pt x="2266" y="1392"/>
                </a:cubicBezTo>
                <a:cubicBezTo>
                  <a:pt x="2284" y="1404"/>
                  <a:pt x="2305" y="1409"/>
                  <a:pt x="2323" y="1421"/>
                </a:cubicBezTo>
                <a:cubicBezTo>
                  <a:pt x="2369" y="1452"/>
                  <a:pt x="2403" y="1495"/>
                  <a:pt x="2439" y="1536"/>
                </a:cubicBezTo>
                <a:cubicBezTo>
                  <a:pt x="2454" y="1553"/>
                  <a:pt x="2470" y="1569"/>
                  <a:pt x="2487" y="1584"/>
                </a:cubicBezTo>
                <a:cubicBezTo>
                  <a:pt x="2505" y="1601"/>
                  <a:pt x="2527" y="1614"/>
                  <a:pt x="2544" y="1632"/>
                </a:cubicBezTo>
                <a:cubicBezTo>
                  <a:pt x="2560" y="1649"/>
                  <a:pt x="2567" y="1673"/>
                  <a:pt x="2583" y="1690"/>
                </a:cubicBezTo>
                <a:cubicBezTo>
                  <a:pt x="2706" y="1826"/>
                  <a:pt x="2553" y="1621"/>
                  <a:pt x="2679" y="1776"/>
                </a:cubicBezTo>
                <a:cubicBezTo>
                  <a:pt x="2752" y="1866"/>
                  <a:pt x="2816" y="1988"/>
                  <a:pt x="2938" y="2016"/>
                </a:cubicBezTo>
                <a:cubicBezTo>
                  <a:pt x="3033" y="2064"/>
                  <a:pt x="2988" y="2046"/>
                  <a:pt x="3072" y="2074"/>
                </a:cubicBezTo>
                <a:cubicBezTo>
                  <a:pt x="3103" y="2084"/>
                  <a:pt x="3129" y="2107"/>
                  <a:pt x="3159" y="2122"/>
                </a:cubicBezTo>
                <a:cubicBezTo>
                  <a:pt x="3215" y="2178"/>
                  <a:pt x="3188" y="2157"/>
                  <a:pt x="3235" y="2189"/>
                </a:cubicBezTo>
                <a:cubicBezTo>
                  <a:pt x="3249" y="2210"/>
                  <a:pt x="3269" y="2226"/>
                  <a:pt x="3283" y="2247"/>
                </a:cubicBezTo>
                <a:cubicBezTo>
                  <a:pt x="3288" y="2255"/>
                  <a:pt x="3288" y="2267"/>
                  <a:pt x="3293" y="2275"/>
                </a:cubicBezTo>
                <a:cubicBezTo>
                  <a:pt x="3307" y="2297"/>
                  <a:pt x="3328" y="2321"/>
                  <a:pt x="3351" y="233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275856" y="6381328"/>
            <a:ext cx="22530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i-FI" sz="1200" b="1" dirty="0"/>
              <a:t>Vedenkivi &amp; Salmenperä 2005</a:t>
            </a:r>
          </a:p>
        </p:txBody>
      </p:sp>
      <p:sp>
        <p:nvSpPr>
          <p:cNvPr id="14" name="Ellipsi 13"/>
          <p:cNvSpPr/>
          <p:nvPr/>
        </p:nvSpPr>
        <p:spPr>
          <a:xfrm>
            <a:off x="6660232" y="5013176"/>
            <a:ext cx="2304256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TUTKIMINEN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5" name="Ellipsi 14"/>
          <p:cNvSpPr/>
          <p:nvPr/>
        </p:nvSpPr>
        <p:spPr>
          <a:xfrm>
            <a:off x="6660232" y="5949280"/>
            <a:ext cx="2232248" cy="9087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INNOSTUS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6" name="Tekstikehys 15"/>
          <p:cNvSpPr txBox="1"/>
          <p:nvPr/>
        </p:nvSpPr>
        <p:spPr>
          <a:xfrm>
            <a:off x="4283968" y="404664"/>
            <a:ext cx="396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Arkirutiinit pelastavat, syö, nuku ja liiku</a:t>
            </a:r>
            <a:endParaRPr lang="fi-FI" b="1" dirty="0"/>
          </a:p>
        </p:txBody>
      </p:sp>
      <p:cxnSp>
        <p:nvCxnSpPr>
          <p:cNvPr id="18" name="Suora nuoliyhdysviiva 17"/>
          <p:cNvCxnSpPr/>
          <p:nvPr/>
        </p:nvCxnSpPr>
        <p:spPr>
          <a:xfrm flipH="1">
            <a:off x="4572000" y="836712"/>
            <a:ext cx="864096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>
            <a:endCxn id="2069" idx="2"/>
          </p:cNvCxnSpPr>
          <p:nvPr/>
        </p:nvCxnSpPr>
        <p:spPr>
          <a:xfrm flipV="1">
            <a:off x="3563888" y="4653137"/>
            <a:ext cx="2088232" cy="3600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>
            <a:endCxn id="14" idx="2"/>
          </p:cNvCxnSpPr>
          <p:nvPr/>
        </p:nvCxnSpPr>
        <p:spPr>
          <a:xfrm>
            <a:off x="3563888" y="5157192"/>
            <a:ext cx="3096344" cy="3240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>
            <a:endCxn id="15" idx="2"/>
          </p:cNvCxnSpPr>
          <p:nvPr/>
        </p:nvCxnSpPr>
        <p:spPr>
          <a:xfrm>
            <a:off x="3563888" y="5229200"/>
            <a:ext cx="3096344" cy="11744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kehys 24"/>
          <p:cNvSpPr txBox="1"/>
          <p:nvPr/>
        </p:nvSpPr>
        <p:spPr>
          <a:xfrm>
            <a:off x="539552" y="4725144"/>
            <a:ext cx="3256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Toivo herää!</a:t>
            </a:r>
          </a:p>
          <a:p>
            <a:r>
              <a:rPr lang="fi-FI" b="1" dirty="0" err="1" smtClean="0"/>
              <a:t>IHME-kysymys</a:t>
            </a:r>
            <a:r>
              <a:rPr lang="fi-FI" b="1" dirty="0" smtClean="0"/>
              <a:t>, </a:t>
            </a:r>
            <a:r>
              <a:rPr lang="fi-FI" b="1" dirty="0" err="1" smtClean="0"/>
              <a:t>Voimaantumisen</a:t>
            </a:r>
            <a:r>
              <a:rPr lang="fi-FI" b="1" dirty="0" smtClean="0"/>
              <a:t> polku, Pienet askeleet eteenpäin</a:t>
            </a:r>
          </a:p>
          <a:p>
            <a:endParaRPr lang="fi-FI" dirty="0"/>
          </a:p>
        </p:txBody>
      </p:sp>
      <p:sp>
        <p:nvSpPr>
          <p:cNvPr id="26" name="Tekstikehys 25"/>
          <p:cNvSpPr txBox="1"/>
          <p:nvPr/>
        </p:nvSpPr>
        <p:spPr>
          <a:xfrm>
            <a:off x="6156176" y="1556792"/>
            <a:ext cx="302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     Vihan käsittelyä, mille    </a:t>
            </a:r>
          </a:p>
          <a:p>
            <a:r>
              <a:rPr lang="fi-FI" b="1" dirty="0" smtClean="0"/>
              <a:t>     kiukkusi näyttää?</a:t>
            </a:r>
            <a:endParaRPr lang="fi-FI" b="1" dirty="0"/>
          </a:p>
        </p:txBody>
      </p:sp>
      <p:cxnSp>
        <p:nvCxnSpPr>
          <p:cNvPr id="28" name="Suora nuoliyhdysviiva 27"/>
          <p:cNvCxnSpPr/>
          <p:nvPr/>
        </p:nvCxnSpPr>
        <p:spPr>
          <a:xfrm flipH="1">
            <a:off x="6372200" y="2132856"/>
            <a:ext cx="100811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>
            <a:endCxn id="2059" idx="2"/>
          </p:cNvCxnSpPr>
          <p:nvPr/>
        </p:nvCxnSpPr>
        <p:spPr>
          <a:xfrm flipV="1">
            <a:off x="2843808" y="3717032"/>
            <a:ext cx="2520281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ikehys 32"/>
          <p:cNvSpPr txBox="1"/>
          <p:nvPr/>
        </p:nvSpPr>
        <p:spPr>
          <a:xfrm>
            <a:off x="539552" y="38610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Selviytymiskeinojen</a:t>
            </a:r>
          </a:p>
          <a:p>
            <a:r>
              <a:rPr lang="fi-FI" b="1" dirty="0" smtClean="0"/>
              <a:t>lisääminen</a:t>
            </a:r>
            <a:endParaRPr lang="fi-FI" b="1" dirty="0"/>
          </a:p>
        </p:txBody>
      </p:sp>
      <p:cxnSp>
        <p:nvCxnSpPr>
          <p:cNvPr id="37" name="Suora nuoliyhdysviiva 36"/>
          <p:cNvCxnSpPr>
            <a:endCxn id="2056" idx="7"/>
          </p:cNvCxnSpPr>
          <p:nvPr/>
        </p:nvCxnSpPr>
        <p:spPr>
          <a:xfrm flipH="1">
            <a:off x="3556651" y="764704"/>
            <a:ext cx="1807437" cy="5287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/>
          <p:cNvCxnSpPr>
            <a:stCxn id="33" idx="3"/>
          </p:cNvCxnSpPr>
          <p:nvPr/>
        </p:nvCxnSpPr>
        <p:spPr>
          <a:xfrm>
            <a:off x="2771800" y="4184214"/>
            <a:ext cx="2808312" cy="3249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kehys 29"/>
          <p:cNvSpPr txBox="1"/>
          <p:nvPr/>
        </p:nvSpPr>
        <p:spPr>
          <a:xfrm>
            <a:off x="323528" y="2852936"/>
            <a:ext cx="207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Kohtaaminen ja </a:t>
            </a:r>
          </a:p>
          <a:p>
            <a:r>
              <a:rPr lang="fi-FI" b="1" dirty="0" smtClean="0"/>
              <a:t>kuunteleminen, </a:t>
            </a:r>
          </a:p>
          <a:p>
            <a:r>
              <a:rPr lang="fi-FI" b="1" dirty="0" smtClean="0"/>
              <a:t>rinnalla kulkeminen</a:t>
            </a:r>
            <a:endParaRPr lang="fi-FI" b="1" dirty="0"/>
          </a:p>
        </p:txBody>
      </p:sp>
      <p:cxnSp>
        <p:nvCxnSpPr>
          <p:cNvPr id="34" name="Suora nuoliyhdysviiva 33"/>
          <p:cNvCxnSpPr/>
          <p:nvPr/>
        </p:nvCxnSpPr>
        <p:spPr>
          <a:xfrm flipV="1">
            <a:off x="899592" y="1700808"/>
            <a:ext cx="144016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>
            <a:stCxn id="30" idx="0"/>
          </p:cNvCxnSpPr>
          <p:nvPr/>
        </p:nvCxnSpPr>
        <p:spPr>
          <a:xfrm flipV="1">
            <a:off x="1361088" y="2276872"/>
            <a:ext cx="83464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/>
          <p:cNvCxnSpPr/>
          <p:nvPr/>
        </p:nvCxnSpPr>
        <p:spPr>
          <a:xfrm flipV="1">
            <a:off x="1907704" y="2708920"/>
            <a:ext cx="1008112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/>
          <p:cNvCxnSpPr/>
          <p:nvPr/>
        </p:nvCxnSpPr>
        <p:spPr>
          <a:xfrm flipV="1">
            <a:off x="2339752" y="3212976"/>
            <a:ext cx="2160240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smtClean="0"/>
              <a:t>Kysymyksiä: </a:t>
            </a:r>
            <a:endParaRPr lang="fi-FI" b="1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Millainen on surevan kunnioittava kohtaaminen?</a:t>
            </a:r>
          </a:p>
          <a:p>
            <a:r>
              <a:rPr lang="fi-FI" dirty="0" smtClean="0"/>
              <a:t>Miten osoitat myötätuntoasi surevalle ihmiselle?</a:t>
            </a:r>
          </a:p>
          <a:p>
            <a:r>
              <a:rPr lang="fi-FI" dirty="0" smtClean="0"/>
              <a:t>Minkälaiset teot ja sanat lohduttavat surevaa?</a:t>
            </a:r>
          </a:p>
          <a:p>
            <a:r>
              <a:rPr lang="fi-FI" dirty="0" smtClean="0"/>
              <a:t>Mitkä arjen pienet asiat tuovat toivoa?</a:t>
            </a:r>
          </a:p>
          <a:p>
            <a:r>
              <a:rPr lang="fi-FI" dirty="0" smtClean="0"/>
              <a:t>Miten autat surevaa eteenpäin?</a:t>
            </a:r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fi-FI" b="1" u="sng" dirty="0" smtClean="0"/>
              <a:t>Arkionnellisuus: </a:t>
            </a:r>
          </a:p>
        </p:txBody>
      </p:sp>
      <p:sp>
        <p:nvSpPr>
          <p:cNvPr id="12292" name="Tekstikehys 6"/>
          <p:cNvSpPr txBox="1">
            <a:spLocks noChangeArrowheads="1"/>
          </p:cNvSpPr>
          <p:nvPr/>
        </p:nvSpPr>
        <p:spPr bwMode="auto">
          <a:xfrm>
            <a:off x="539552" y="1268413"/>
            <a:ext cx="756146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dirty="0" smtClean="0">
                <a:latin typeface="Calibri" pitchFamily="34" charset="0"/>
              </a:rPr>
              <a:t>  </a:t>
            </a:r>
            <a:r>
              <a:rPr lang="fi-FI" b="1" u="sng" dirty="0" smtClean="0">
                <a:latin typeface="Calibri" pitchFamily="34" charset="0"/>
              </a:rPr>
              <a:t>Syntyy</a:t>
            </a:r>
            <a:r>
              <a:rPr lang="fi-FI" b="1" u="sng" dirty="0">
                <a:latin typeface="Calibri" pitchFamily="34" charset="0"/>
              </a:rPr>
              <a:t>, siitä että on</a:t>
            </a:r>
            <a:r>
              <a:rPr lang="fi-FI" b="1" u="sng" dirty="0" smtClean="0">
                <a:latin typeface="Calibri" pitchFamily="34" charset="0"/>
              </a:rPr>
              <a:t>: (Markku Ojanen)</a:t>
            </a:r>
            <a:endParaRPr lang="fi-FI" b="1" u="sng" dirty="0">
              <a:latin typeface="Calibri" pitchFamily="34" charset="0"/>
            </a:endParaRPr>
          </a:p>
          <a:p>
            <a:endParaRPr lang="fi-FI" dirty="0">
              <a:latin typeface="Calibri" pitchFamily="34" charset="0"/>
            </a:endParaRPr>
          </a:p>
          <a:p>
            <a:r>
              <a:rPr lang="fi-FI" dirty="0">
                <a:latin typeface="Calibri" pitchFamily="34" charset="0"/>
              </a:rPr>
              <a:t>1) joku jota rakastaa, </a:t>
            </a:r>
          </a:p>
          <a:p>
            <a:r>
              <a:rPr lang="fi-FI" dirty="0">
                <a:latin typeface="Calibri" pitchFamily="34" charset="0"/>
              </a:rPr>
              <a:t>    ja joku joka rakastaa</a:t>
            </a:r>
          </a:p>
          <a:p>
            <a:r>
              <a:rPr lang="fi-FI" dirty="0">
                <a:latin typeface="Calibri" pitchFamily="34" charset="0"/>
              </a:rPr>
              <a:t>2) </a:t>
            </a:r>
            <a:r>
              <a:rPr lang="fi-FI" dirty="0" smtClean="0">
                <a:latin typeface="Calibri" pitchFamily="34" charset="0"/>
              </a:rPr>
              <a:t>työ/opiskelu/ </a:t>
            </a:r>
            <a:r>
              <a:rPr lang="fi-FI" dirty="0">
                <a:latin typeface="Calibri" pitchFamily="34" charset="0"/>
              </a:rPr>
              <a:t>jota tekee, on mielekästä</a:t>
            </a:r>
          </a:p>
          <a:p>
            <a:r>
              <a:rPr lang="fi-FI" dirty="0">
                <a:latin typeface="Calibri" pitchFamily="34" charset="0"/>
              </a:rPr>
              <a:t>3) harrastus, jossa ihminen voi</a:t>
            </a:r>
          </a:p>
          <a:p>
            <a:r>
              <a:rPr lang="fi-FI" dirty="0">
                <a:latin typeface="Calibri" pitchFamily="34" charset="0"/>
              </a:rPr>
              <a:t>     käyttää lahjojaan</a:t>
            </a:r>
          </a:p>
          <a:p>
            <a:r>
              <a:rPr lang="fi-FI" dirty="0">
                <a:latin typeface="Calibri" pitchFamily="34" charset="0"/>
              </a:rPr>
              <a:t>4) riittävän hyvän terveyden </a:t>
            </a:r>
            <a:r>
              <a:rPr lang="fi-FI" dirty="0" smtClean="0">
                <a:latin typeface="Calibri" pitchFamily="34" charset="0"/>
              </a:rPr>
              <a:t>kokeminen</a:t>
            </a:r>
            <a:endParaRPr lang="fi-FI" dirty="0">
              <a:latin typeface="Calibri" pitchFamily="34" charset="0"/>
            </a:endParaRPr>
          </a:p>
          <a:p>
            <a:r>
              <a:rPr lang="fi-FI" dirty="0">
                <a:latin typeface="Calibri" pitchFamily="34" charset="0"/>
              </a:rPr>
              <a:t>5) kuuluu yhteisöön</a:t>
            </a:r>
          </a:p>
          <a:p>
            <a:r>
              <a:rPr lang="fi-FI" dirty="0">
                <a:latin typeface="Calibri" pitchFamily="34" charset="0"/>
              </a:rPr>
              <a:t>6) omien arvojen mukaan eläminen</a:t>
            </a:r>
          </a:p>
          <a:p>
            <a:r>
              <a:rPr lang="fi-FI" dirty="0">
                <a:latin typeface="Calibri" pitchFamily="34" charset="0"/>
              </a:rPr>
              <a:t>7) perusonnellisuus nousee arkipäivän</a:t>
            </a:r>
          </a:p>
          <a:p>
            <a:r>
              <a:rPr lang="fi-FI" dirty="0">
                <a:latin typeface="Calibri" pitchFamily="34" charset="0"/>
              </a:rPr>
              <a:t>     tyytyväisyydestä</a:t>
            </a:r>
          </a:p>
          <a:p>
            <a:endParaRPr lang="fi-FI" dirty="0">
              <a:latin typeface="Calibri" pitchFamily="34" charset="0"/>
            </a:endParaRPr>
          </a:p>
          <a:p>
            <a:r>
              <a:rPr lang="fi-FI" dirty="0" smtClean="0">
                <a:latin typeface="Calibri" pitchFamily="34" charset="0"/>
              </a:rPr>
              <a:t>* Positiivisen </a:t>
            </a:r>
            <a:r>
              <a:rPr lang="fi-FI" dirty="0">
                <a:latin typeface="Calibri" pitchFamily="34" charset="0"/>
              </a:rPr>
              <a:t>elämänasenteen vaikutus voi </a:t>
            </a:r>
            <a:endParaRPr lang="fi-FI" dirty="0" smtClean="0">
              <a:latin typeface="Calibri" pitchFamily="34" charset="0"/>
            </a:endParaRPr>
          </a:p>
          <a:p>
            <a:r>
              <a:rPr lang="fi-FI" dirty="0" smtClean="0">
                <a:latin typeface="Calibri" pitchFamily="34" charset="0"/>
              </a:rPr>
              <a:t>   pidentää </a:t>
            </a:r>
            <a:r>
              <a:rPr lang="fi-FI">
                <a:latin typeface="Calibri" pitchFamily="34" charset="0"/>
              </a:rPr>
              <a:t>elinikää </a:t>
            </a:r>
            <a:r>
              <a:rPr lang="fi-FI" smtClean="0">
                <a:latin typeface="Calibri" pitchFamily="34" charset="0"/>
              </a:rPr>
              <a:t>jopa 7-10 </a:t>
            </a:r>
            <a:r>
              <a:rPr lang="fi-FI" dirty="0">
                <a:latin typeface="Calibri" pitchFamily="34" charset="0"/>
              </a:rPr>
              <a:t>vuotta!</a:t>
            </a:r>
          </a:p>
          <a:p>
            <a:pPr>
              <a:buFont typeface="Arial" charset="0"/>
              <a:buChar char="•"/>
            </a:pPr>
            <a:r>
              <a:rPr lang="fi-FI" dirty="0" smtClean="0">
                <a:latin typeface="Calibri" pitchFamily="34" charset="0"/>
              </a:rPr>
              <a:t> 40 </a:t>
            </a:r>
            <a:r>
              <a:rPr lang="fi-FI" dirty="0">
                <a:latin typeface="Calibri" pitchFamily="34" charset="0"/>
              </a:rPr>
              <a:t>% onnellisuudesta on ihmisen omissa käsissä </a:t>
            </a:r>
            <a:endParaRPr lang="fi-FI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fi-FI" dirty="0" smtClean="0">
                <a:latin typeface="Calibri" pitchFamily="34" charset="0"/>
              </a:rPr>
              <a:t> Omat </a:t>
            </a:r>
            <a:r>
              <a:rPr lang="fi-FI" dirty="0">
                <a:latin typeface="Calibri" pitchFamily="34" charset="0"/>
              </a:rPr>
              <a:t>ajatukset ja </a:t>
            </a:r>
            <a:r>
              <a:rPr lang="fi-FI" dirty="0" smtClean="0">
                <a:latin typeface="Calibri" pitchFamily="34" charset="0"/>
              </a:rPr>
              <a:t>elämänasenne! Mattila &amp; </a:t>
            </a:r>
            <a:r>
              <a:rPr lang="fi-FI" dirty="0" err="1" smtClean="0">
                <a:latin typeface="Calibri" pitchFamily="34" charset="0"/>
              </a:rPr>
              <a:t>Aarninsalo</a:t>
            </a:r>
            <a:r>
              <a:rPr lang="fi-FI" dirty="0" smtClean="0">
                <a:latin typeface="Calibri" pitchFamily="34" charset="0"/>
              </a:rPr>
              <a:t> 2009, Onnentaidot.</a:t>
            </a:r>
            <a:endParaRPr lang="fi-FI" dirty="0">
              <a:latin typeface="Calibri" pitchFamily="34" charset="0"/>
            </a:endParaRPr>
          </a:p>
        </p:txBody>
      </p:sp>
      <p:pic>
        <p:nvPicPr>
          <p:cNvPr id="1026" name="Picture 2" descr="C:\Users\Omistaja\Desktop\Terapiakuvasarjat\Terapia 5\2015_06_21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3"/>
            <a:ext cx="280831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mistaja\Desktop\Kuusamo, metsät\P105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kstikehys 2"/>
          <p:cNvSpPr txBox="1"/>
          <p:nvPr/>
        </p:nvSpPr>
        <p:spPr>
          <a:xfrm>
            <a:off x="107504" y="494116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bg2"/>
                </a:solidFill>
              </a:rPr>
              <a:t>HYVÄÄ KESÄN ODOTUSTA!</a:t>
            </a:r>
            <a:endParaRPr lang="fi-FI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416</Words>
  <Application>Microsoft Office PowerPoint</Application>
  <PresentationFormat>Näytössä katseltava diaesitys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 Ikäihmisten surutyön erikoispiirteet ja arjen keinoja eteenpäin: 21.-22.4.2016 Tampere Surukonferenssi  </vt:lpstr>
      <vt:lpstr>PowerPoint-esitys</vt:lpstr>
      <vt:lpstr>IKÄIHMISET JA SURUN erityispiireitä:</vt:lpstr>
      <vt:lpstr>IKÄIHMISET JA SURUN erityispiireitä:</vt:lpstr>
      <vt:lpstr>PowerPoint-esitys</vt:lpstr>
      <vt:lpstr>Kysymyksiä: </vt:lpstr>
      <vt:lpstr>Arkionnellisuus: </vt:lpstr>
      <vt:lpstr>PowerPoint-esitys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Ikäihmisten surutyön erikoispiirteet ja arjen keinoja eteenpäin: 21.-22.4.2016 Tampere Surukonferenssi</dc:title>
  <dc:creator>Omistaja</dc:creator>
  <cp:lastModifiedBy>Toiminnanjohtaja</cp:lastModifiedBy>
  <cp:revision>10</cp:revision>
  <dcterms:created xsi:type="dcterms:W3CDTF">2016-04-11T06:30:52Z</dcterms:created>
  <dcterms:modified xsi:type="dcterms:W3CDTF">2016-04-14T05:51:41Z</dcterms:modified>
</cp:coreProperties>
</file>