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55" r:id="rId4"/>
    <p:sldId id="387" r:id="rId5"/>
    <p:sldId id="388" r:id="rId6"/>
    <p:sldId id="382" r:id="rId7"/>
    <p:sldId id="375" r:id="rId8"/>
    <p:sldId id="373" r:id="rId9"/>
    <p:sldId id="389" r:id="rId10"/>
    <p:sldId id="385" r:id="rId11"/>
    <p:sldId id="379" r:id="rId12"/>
    <p:sldId id="386" r:id="rId13"/>
    <p:sldId id="370" r:id="rId14"/>
    <p:sldId id="384" r:id="rId15"/>
    <p:sldId id="369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 Pulkkinen" initials="MP" lastIdx="0" clrIdx="0">
    <p:extLst>
      <p:ext uri="{19B8F6BF-5375-455C-9EA6-DF929625EA0E}">
        <p15:presenceInfo xmlns:p15="http://schemas.microsoft.com/office/powerpoint/2012/main" userId="be64b0d6a8d3b8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61721" autoAdjust="0"/>
  </p:normalViewPr>
  <p:slideViewPr>
    <p:cSldViewPr snapToGrid="0">
      <p:cViewPr varScale="1">
        <p:scale>
          <a:sx n="43" d="100"/>
          <a:sy n="43" d="100"/>
        </p:scale>
        <p:origin x="16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EDAE0-5B2D-405E-A3BF-8C094DEBE450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F59D-4BAF-4CED-9398-E00EBB810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7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F59D-4BAF-4CED-9398-E00EBB8100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baseline="0" dirty="0">
              <a:sym typeface="Wingdings" panose="05000000000000000000" pitchFamily="2" charset="2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F59D-4BAF-4CED-9398-E00EBB81004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53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b="0" i="0" u="none" strike="noStrike" kern="1200" baseline="0" dirty="0">
              <a:solidFill>
                <a:schemeClr val="tx1"/>
              </a:solidFill>
              <a:latin typeface="MinionPro-Regular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151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5461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20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fi-FI" sz="1200" baseline="0" dirty="0">
              <a:sym typeface="Wingdings" panose="05000000000000000000" pitchFamily="2" charset="2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2196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F59D-4BAF-4CED-9398-E00EBB81004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3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76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995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fi-FI" baseline="0" dirty="0">
              <a:sym typeface="Wingdings" panose="05000000000000000000" pitchFamily="2" charset="2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772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b="0" i="0" u="none" strike="noStrike" kern="1200" baseline="0" dirty="0">
              <a:solidFill>
                <a:schemeClr val="tx1"/>
              </a:solidFill>
              <a:latin typeface="MinionPro-Regular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759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fi-FI" baseline="0" dirty="0">
              <a:sym typeface="Wingdings" panose="05000000000000000000" pitchFamily="2" charset="2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31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fi-FI" baseline="0" dirty="0">
              <a:sym typeface="Wingdings" panose="05000000000000000000" pitchFamily="2" charset="2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096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b="0" i="0" u="none" strike="noStrike" kern="1200" baseline="0" dirty="0">
              <a:solidFill>
                <a:schemeClr val="tx1"/>
              </a:solidFill>
              <a:latin typeface="MinionPro-Regular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148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b="0" i="0" u="none" strike="noStrike" kern="1200" baseline="0" dirty="0">
              <a:solidFill>
                <a:schemeClr val="tx1"/>
              </a:solidFill>
              <a:latin typeface="MinionPro-Regular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7F59D-4BAF-4CED-9398-E00EBB81004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130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311"/>
            <a:ext cx="9144000" cy="2387600"/>
          </a:xfrm>
        </p:spPr>
        <p:txBody>
          <a:bodyPr anchor="t" anchorCtr="0"/>
          <a:lstStyle>
            <a:lvl1pPr algn="l">
              <a:defRPr sz="6000" b="1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26251">
            <a:off x="4608931" y="-3619477"/>
            <a:ext cx="8220473" cy="625755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KOULUTUS </a:t>
            </a:r>
            <a:r>
              <a:rPr lang="fi-FI" dirty="0">
                <a:solidFill>
                  <a:srgbClr val="FF0000"/>
                </a:solidFill>
                <a:latin typeface="Symbol" panose="05050102010706020507" pitchFamily="18" charset="2"/>
              </a:rPr>
              <a:t>©</a:t>
            </a:r>
            <a:r>
              <a:rPr lang="fi-FI" dirty="0"/>
              <a:t> LUENNOT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19" y="5567471"/>
            <a:ext cx="1245207" cy="12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5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40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832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832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10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3" indent="0" algn="ctr">
              <a:buNone/>
              <a:defRPr/>
            </a:lvl2pPr>
            <a:lvl3pPr marL="914366" indent="0" algn="ctr">
              <a:buNone/>
              <a:defRPr/>
            </a:lvl3pPr>
            <a:lvl4pPr marL="1371551" indent="0" algn="ctr">
              <a:buNone/>
              <a:defRPr/>
            </a:lvl4pPr>
            <a:lvl5pPr marL="1828734" indent="0" algn="ctr">
              <a:buNone/>
              <a:defRPr/>
            </a:lvl5pPr>
            <a:lvl6pPr marL="2285917" indent="0" algn="ctr">
              <a:buNone/>
              <a:defRPr/>
            </a:lvl6pPr>
            <a:lvl7pPr marL="2743099" indent="0" algn="ctr">
              <a:buNone/>
              <a:defRPr/>
            </a:lvl7pPr>
            <a:lvl8pPr marL="3200283" indent="0" algn="ctr">
              <a:buNone/>
              <a:defRPr/>
            </a:lvl8pPr>
            <a:lvl9pPr marL="3657467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2DA4-FDE4-49FB-806E-994D5E70C1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7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AB9C-3B15-44CD-90C2-DCC16FBDC6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9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247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3" indent="0">
              <a:buNone/>
              <a:defRPr sz="1800"/>
            </a:lvl2pPr>
            <a:lvl3pPr marL="914366" indent="0">
              <a:buNone/>
              <a:defRPr sz="1600"/>
            </a:lvl3pPr>
            <a:lvl4pPr marL="1371551" indent="0">
              <a:buNone/>
              <a:defRPr sz="1400"/>
            </a:lvl4pPr>
            <a:lvl5pPr marL="1828734" indent="0">
              <a:buNone/>
              <a:defRPr sz="1400"/>
            </a:lvl5pPr>
            <a:lvl6pPr marL="2285917" indent="0">
              <a:buNone/>
              <a:defRPr sz="1400"/>
            </a:lvl6pPr>
            <a:lvl7pPr marL="2743099" indent="0">
              <a:buNone/>
              <a:defRPr sz="1400"/>
            </a:lvl7pPr>
            <a:lvl8pPr marL="3200283" indent="0">
              <a:buNone/>
              <a:defRPr sz="1400"/>
            </a:lvl8pPr>
            <a:lvl9pPr marL="3657467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C769-1C7B-4652-A118-239624BB9C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7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4404" y="1981200"/>
            <a:ext cx="50878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9784" y="1981200"/>
            <a:ext cx="50878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1808-8156-42B9-88E8-0B2216C07A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37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75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3" indent="0">
              <a:buNone/>
              <a:defRPr sz="2000" b="1"/>
            </a:lvl2pPr>
            <a:lvl3pPr marL="914366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4" indent="0">
              <a:buNone/>
              <a:defRPr sz="1600" b="1"/>
            </a:lvl5pPr>
            <a:lvl6pPr marL="2285917" indent="0">
              <a:buNone/>
              <a:defRPr sz="1600" b="1"/>
            </a:lvl6pPr>
            <a:lvl7pPr marL="2743099" indent="0">
              <a:buNone/>
              <a:defRPr sz="1600" b="1"/>
            </a:lvl7pPr>
            <a:lvl8pPr marL="3200283" indent="0">
              <a:buNone/>
              <a:defRPr sz="1600" b="1"/>
            </a:lvl8pPr>
            <a:lvl9pPr marL="3657467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699" y="1535117"/>
            <a:ext cx="538870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3" indent="0">
              <a:buNone/>
              <a:defRPr sz="2000" b="1"/>
            </a:lvl2pPr>
            <a:lvl3pPr marL="914366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4" indent="0">
              <a:buNone/>
              <a:defRPr sz="1600" b="1"/>
            </a:lvl5pPr>
            <a:lvl6pPr marL="2285917" indent="0">
              <a:buNone/>
              <a:defRPr sz="1600" b="1"/>
            </a:lvl6pPr>
            <a:lvl7pPr marL="2743099" indent="0">
              <a:buNone/>
              <a:defRPr sz="1600" b="1"/>
            </a:lvl7pPr>
            <a:lvl8pPr marL="3200283" indent="0">
              <a:buNone/>
              <a:defRPr sz="1600" b="1"/>
            </a:lvl8pPr>
            <a:lvl9pPr marL="3657467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699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EBF17-BDD7-4DC3-97C1-BD5FE7CE67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26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F5C7-A49F-43CD-B31E-CFE75B457BC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DE545-97BB-40F7-A124-32509BA129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67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5" y="273054"/>
            <a:ext cx="4011247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7384" y="273058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3" indent="0">
              <a:buNone/>
              <a:defRPr sz="1200"/>
            </a:lvl2pPr>
            <a:lvl3pPr marL="914366" indent="0">
              <a:buNone/>
              <a:defRPr sz="1000"/>
            </a:lvl3pPr>
            <a:lvl4pPr marL="1371551" indent="0">
              <a:buNone/>
              <a:defRPr sz="900"/>
            </a:lvl4pPr>
            <a:lvl5pPr marL="1828734" indent="0">
              <a:buNone/>
              <a:defRPr sz="900"/>
            </a:lvl5pPr>
            <a:lvl6pPr marL="2285917" indent="0">
              <a:buNone/>
              <a:defRPr sz="900"/>
            </a:lvl6pPr>
            <a:lvl7pPr marL="2743099" indent="0">
              <a:buNone/>
              <a:defRPr sz="900"/>
            </a:lvl7pPr>
            <a:lvl8pPr marL="3200283" indent="0">
              <a:buNone/>
              <a:defRPr sz="900"/>
            </a:lvl8pPr>
            <a:lvl9pPr marL="3657467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F6CD-695F-452D-BC14-5BC06937AD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8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11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554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3" indent="0">
              <a:buNone/>
              <a:defRPr sz="2800"/>
            </a:lvl2pPr>
            <a:lvl3pPr marL="914366" indent="0">
              <a:buNone/>
              <a:defRPr sz="2400"/>
            </a:lvl3pPr>
            <a:lvl4pPr marL="1371551" indent="0">
              <a:buNone/>
              <a:defRPr sz="2000"/>
            </a:lvl4pPr>
            <a:lvl5pPr marL="1828734" indent="0">
              <a:buNone/>
              <a:defRPr sz="2000"/>
            </a:lvl5pPr>
            <a:lvl6pPr marL="2285917" indent="0">
              <a:buNone/>
              <a:defRPr sz="2000"/>
            </a:lvl6pPr>
            <a:lvl7pPr marL="2743099" indent="0">
              <a:buNone/>
              <a:defRPr sz="2000"/>
            </a:lvl7pPr>
            <a:lvl8pPr marL="3200283" indent="0">
              <a:buNone/>
              <a:defRPr sz="2000"/>
            </a:lvl8pPr>
            <a:lvl9pPr marL="365746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554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3" indent="0">
              <a:buNone/>
              <a:defRPr sz="1200"/>
            </a:lvl2pPr>
            <a:lvl3pPr marL="914366" indent="0">
              <a:buNone/>
              <a:defRPr sz="1000"/>
            </a:lvl3pPr>
            <a:lvl4pPr marL="1371551" indent="0">
              <a:buNone/>
              <a:defRPr sz="900"/>
            </a:lvl4pPr>
            <a:lvl5pPr marL="1828734" indent="0">
              <a:buNone/>
              <a:defRPr sz="900"/>
            </a:lvl5pPr>
            <a:lvl6pPr marL="2285917" indent="0">
              <a:buNone/>
              <a:defRPr sz="900"/>
            </a:lvl6pPr>
            <a:lvl7pPr marL="2743099" indent="0">
              <a:buNone/>
              <a:defRPr sz="900"/>
            </a:lvl7pPr>
            <a:lvl8pPr marL="3200283" indent="0">
              <a:buNone/>
              <a:defRPr sz="900"/>
            </a:lvl8pPr>
            <a:lvl9pPr marL="3657467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CD8EA-0D33-4F6B-B1AF-7A54938611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EB314-458E-405A-89D4-94F0E41E720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54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4407" y="609600"/>
            <a:ext cx="7584831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ED0C-CB18-4347-B35E-1F26B99C78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2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20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18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27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27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1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337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337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13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2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0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18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56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05513"/>
            <a:ext cx="12192000" cy="36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93" y="6002003"/>
            <a:ext cx="1016317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4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Mari Pulkkinen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C4F55-1316-4540-B7CE-62F201A67AE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9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07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92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75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58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1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7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9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3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7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0291" y="647721"/>
            <a:ext cx="10864911" cy="4676808"/>
          </a:xfrm>
        </p:spPr>
        <p:txBody>
          <a:bodyPr>
            <a:normAutofit/>
          </a:bodyPr>
          <a:lstStyle/>
          <a:p>
            <a:r>
              <a:rPr lang="en-GB" sz="2400" b="0" dirty="0" err="1">
                <a:solidFill>
                  <a:prstClr val="white"/>
                </a:solidFill>
                <a:latin typeface="+mn-lt"/>
              </a:rPr>
              <a:t>Surukonferenssi</a:t>
            </a:r>
            <a:r>
              <a:rPr lang="en-GB" sz="2400" b="0" dirty="0">
                <a:solidFill>
                  <a:prstClr val="white"/>
                </a:solidFill>
                <a:latin typeface="+mn-lt"/>
              </a:rPr>
              <a:t> 2017</a:t>
            </a:r>
            <a:br>
              <a:rPr lang="en-GB" sz="2400" b="0" dirty="0">
                <a:solidFill>
                  <a:prstClr val="white"/>
                </a:solidFill>
                <a:latin typeface="+mn-lt"/>
              </a:rPr>
            </a:br>
            <a:r>
              <a:rPr lang="en-GB" sz="2400" b="0" dirty="0">
                <a:solidFill>
                  <a:prstClr val="white"/>
                </a:solidFill>
                <a:latin typeface="+mn-lt"/>
              </a:rPr>
              <a:t>Mari Pulkkinen</a:t>
            </a:r>
            <a:r>
              <a:rPr lang="en-GB" sz="3100" b="0" dirty="0">
                <a:solidFill>
                  <a:prstClr val="white"/>
                </a:solidFill>
                <a:latin typeface="+mn-lt"/>
              </a:rPr>
              <a:t/>
            </a:r>
            <a:br>
              <a:rPr lang="en-GB" sz="3100" b="0" dirty="0">
                <a:solidFill>
                  <a:prstClr val="white"/>
                </a:solidFill>
                <a:latin typeface="+mn-lt"/>
              </a:rPr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b="0" dirty="0"/>
              <a:t/>
            </a:r>
            <a:br>
              <a:rPr lang="fi-FI" b="0" dirty="0"/>
            </a:br>
            <a:r>
              <a:rPr lang="fi-FI" b="0" dirty="0"/>
              <a:t/>
            </a:r>
            <a:br>
              <a:rPr lang="fi-FI" b="0" dirty="0"/>
            </a:br>
            <a:r>
              <a:rPr lang="fi-FI" sz="4000" dirty="0">
                <a:latin typeface="Calisto MT" panose="02040603050505030304" pitchFamily="18" charset="0"/>
                <a:cs typeface="Times New Roman" panose="02020603050405020304" pitchFamily="18" charset="0"/>
              </a:rPr>
              <a:t>OTAN OSAA – JOS OSAAN</a:t>
            </a:r>
            <a:br>
              <a:rPr lang="fi-FI" sz="4000" dirty="0">
                <a:latin typeface="Calisto MT" panose="02040603050505030304" pitchFamily="18" charset="0"/>
                <a:cs typeface="Times New Roman" panose="02020603050405020304" pitchFamily="18" charset="0"/>
              </a:rPr>
            </a:br>
            <a:r>
              <a:rPr lang="fi-FI" sz="40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Kohtaamisen kauneus ja kauheus</a:t>
            </a:r>
            <a:endParaRPr lang="en-GB" sz="4400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Footer Placeholder 6"/>
          <p:cNvSpPr txBox="1">
            <a:spLocks/>
          </p:cNvSpPr>
          <p:nvPr/>
        </p:nvSpPr>
        <p:spPr>
          <a:xfrm>
            <a:off x="1816893" y="6002004"/>
            <a:ext cx="10375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JÄLKI JÄÄ </a:t>
            </a:r>
            <a:r>
              <a:rPr lang="fi-FI" dirty="0">
                <a:solidFill>
                  <a:srgbClr val="C00000"/>
                </a:solidFill>
                <a:latin typeface="Symbol" panose="05050102010706020507" pitchFamily="18" charset="2"/>
              </a:rPr>
              <a:t>©</a:t>
            </a:r>
            <a:r>
              <a:rPr lang="fi-FI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fi-FI" dirty="0"/>
              <a:t>Tuoreella tavalla surusta. </a:t>
            </a:r>
            <a:r>
              <a:rPr lang="fi-FI" dirty="0">
                <a:solidFill>
                  <a:srgbClr val="C00000"/>
                </a:solidFill>
              </a:rPr>
              <a:t>Sydämellä.</a:t>
            </a:r>
            <a:r>
              <a:rPr lang="fi-FI" dirty="0"/>
              <a:t>		              www.jalkijaa.fi </a:t>
            </a:r>
            <a:r>
              <a:rPr lang="fi-FI" dirty="0">
                <a:solidFill>
                  <a:srgbClr val="C00000"/>
                </a:solidFill>
                <a:latin typeface="Symbol" panose="05050102010706020507" pitchFamily="18" charset="2"/>
              </a:rPr>
              <a:t>©</a:t>
            </a:r>
            <a:r>
              <a:rPr lang="fi-FI" dirty="0"/>
              <a:t> KOULUTUS </a:t>
            </a:r>
            <a:r>
              <a:rPr lang="fi-FI" dirty="0">
                <a:solidFill>
                  <a:srgbClr val="C00000"/>
                </a:solidFill>
                <a:latin typeface="Symbol" panose="05050102010706020507" pitchFamily="18" charset="2"/>
              </a:rPr>
              <a:t>©</a:t>
            </a:r>
            <a:r>
              <a:rPr lang="fi-FI" dirty="0"/>
              <a:t> LUENNOT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91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4" b="12798"/>
          <a:stretch/>
        </p:blipFill>
        <p:spPr>
          <a:xfrm>
            <a:off x="414338" y="4251446"/>
            <a:ext cx="8591550" cy="1386226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/>
        </p:nvSpPr>
        <p:spPr>
          <a:xfrm>
            <a:off x="1" y="6002004"/>
            <a:ext cx="121920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  JÄLKI JÄÄ </a:t>
            </a:r>
            <a:r>
              <a:rPr lang="fi-FI" dirty="0">
                <a:solidFill>
                  <a:srgbClr val="FF0000"/>
                </a:solidFill>
                <a:latin typeface="Symbol" panose="05050102010706020507" pitchFamily="18" charset="2"/>
              </a:rPr>
              <a:t>© </a:t>
            </a:r>
            <a:r>
              <a:rPr lang="fi-FI" dirty="0"/>
              <a:t>Tuoreella tavalla surusta. </a:t>
            </a:r>
            <a:r>
              <a:rPr lang="fi-FI" dirty="0">
                <a:solidFill>
                  <a:srgbClr val="FF0000"/>
                </a:solidFill>
              </a:rPr>
              <a:t>Sydämellä.</a:t>
            </a:r>
            <a:r>
              <a:rPr lang="fi-FI" dirty="0"/>
              <a:t>		                              www.jalkijaa.fi </a:t>
            </a:r>
            <a:r>
              <a:rPr lang="fi-FI" dirty="0">
                <a:solidFill>
                  <a:srgbClr val="FF0000"/>
                </a:solidFill>
                <a:latin typeface="Symbol" panose="05050102010706020507" pitchFamily="18" charset="2"/>
              </a:rPr>
              <a:t>©</a:t>
            </a:r>
            <a:r>
              <a:rPr lang="fi-FI" dirty="0"/>
              <a:t> KOULUTUS </a:t>
            </a:r>
            <a:r>
              <a:rPr lang="fi-FI" dirty="0">
                <a:solidFill>
                  <a:srgbClr val="FF0000"/>
                </a:solidFill>
                <a:latin typeface="Symbol" panose="05050102010706020507" pitchFamily="18" charset="2"/>
              </a:rPr>
              <a:t>©</a:t>
            </a:r>
            <a:r>
              <a:rPr lang="fi-FI" dirty="0"/>
              <a:t> LUENNOT</a:t>
            </a:r>
            <a:endParaRPr lang="en-GB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20"/>
          <a:stretch/>
        </p:blipFill>
        <p:spPr>
          <a:xfrm>
            <a:off x="4817569" y="5085073"/>
            <a:ext cx="5877745" cy="69224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5"/>
          <a:stretch/>
        </p:blipFill>
        <p:spPr>
          <a:xfrm>
            <a:off x="215391" y="1365012"/>
            <a:ext cx="7712501" cy="144686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6" y="2413873"/>
            <a:ext cx="8481276" cy="906292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4" t="3122" r="3074" b="33910"/>
          <a:stretch/>
        </p:blipFill>
        <p:spPr>
          <a:xfrm>
            <a:off x="985060" y="3401686"/>
            <a:ext cx="10436793" cy="73948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49" y="176376"/>
            <a:ext cx="8135485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09" b="8377"/>
          <a:stretch/>
        </p:blipFill>
        <p:spPr>
          <a:xfrm>
            <a:off x="-1" y="0"/>
            <a:ext cx="12192001" cy="715191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64807" y="433833"/>
            <a:ext cx="512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  <a:t>Suru mielen ponnistuksena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0926975" y="295333"/>
            <a:ext cx="1401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Kuva: </a:t>
            </a:r>
            <a:r>
              <a:rPr lang="fi-FI" sz="1200" kern="0" dirty="0">
                <a:solidFill>
                  <a:prstClr val="white"/>
                </a:solidFill>
              </a:rPr>
              <a:t>Pixabay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1" y="6002004"/>
            <a:ext cx="121920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      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8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88" b="41917"/>
          <a:stretch/>
        </p:blipFill>
        <p:spPr>
          <a:xfrm>
            <a:off x="0" y="259870"/>
            <a:ext cx="12192000" cy="659813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1049748" y="5662793"/>
            <a:ext cx="156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Kuva: Pixabay</a:t>
            </a:r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1" y="6002004"/>
            <a:ext cx="12323928" cy="3987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		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55171" y="650055"/>
            <a:ext cx="60465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3600" b="1" kern="0" dirty="0">
                <a:solidFill>
                  <a:schemeClr val="bg1"/>
                </a:solidFill>
                <a:latin typeface="Calisto MT" panose="02040603050505030304" pitchFamily="18" charset="0"/>
              </a:rPr>
              <a:t>Voisiko surun ajatella toisin?</a:t>
            </a:r>
            <a:br>
              <a:rPr lang="fi-FI" sz="3600" b="1" kern="0" dirty="0">
                <a:solidFill>
                  <a:schemeClr val="bg1"/>
                </a:solidFill>
                <a:latin typeface="Calisto MT" panose="02040603050505030304" pitchFamily="18" charset="0"/>
              </a:rPr>
            </a:br>
            <a:endParaRPr lang="fi-FI" sz="3600" b="1" i="1" kern="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lvl="0">
              <a:defRPr/>
            </a:pPr>
            <a:endParaRPr lang="fi-FI" sz="2000" b="1" i="1" kern="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lvl="0">
              <a:defRPr/>
            </a:pPr>
            <a:r>
              <a:rPr lang="fi-FI" sz="32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  <a:t>”</a:t>
            </a:r>
            <a:r>
              <a:rPr lang="fi-FI" sz="3200" b="1" i="1" kern="0" dirty="0" err="1">
                <a:solidFill>
                  <a:schemeClr val="bg1"/>
                </a:solidFill>
                <a:latin typeface="Calisto MT" panose="02040603050505030304" pitchFamily="18" charset="0"/>
              </a:rPr>
              <a:t>Above</a:t>
            </a:r>
            <a:r>
              <a:rPr lang="fi-FI" sz="32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r>
              <a:rPr lang="fi-FI" sz="3200" b="1" i="1" kern="0" dirty="0" err="1">
                <a:solidFill>
                  <a:schemeClr val="bg1"/>
                </a:solidFill>
                <a:latin typeface="Calisto MT" panose="02040603050505030304" pitchFamily="18" charset="0"/>
              </a:rPr>
              <a:t>all</a:t>
            </a:r>
            <a:r>
              <a:rPr lang="fi-FI" sz="32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  <a:t> it is a </a:t>
            </a:r>
            <a:r>
              <a:rPr lang="fi-FI" sz="3200" b="1" i="1" kern="0" dirty="0" err="1">
                <a:solidFill>
                  <a:schemeClr val="bg1"/>
                </a:solidFill>
                <a:latin typeface="Calisto MT" panose="02040603050505030304" pitchFamily="18" charset="0"/>
              </a:rPr>
              <a:t>human</a:t>
            </a:r>
            <a:r>
              <a:rPr lang="fi-FI" sz="32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</a:p>
          <a:p>
            <a:pPr lvl="0">
              <a:defRPr/>
            </a:pPr>
            <a:r>
              <a:rPr lang="fi-FI" sz="3200" b="1" i="1" kern="0" dirty="0" err="1">
                <a:solidFill>
                  <a:schemeClr val="bg1"/>
                </a:solidFill>
                <a:latin typeface="Calisto MT" panose="02040603050505030304" pitchFamily="18" charset="0"/>
              </a:rPr>
              <a:t>experience</a:t>
            </a:r>
            <a:r>
              <a:rPr lang="fi-FI" sz="32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  <a:t>.”</a:t>
            </a:r>
            <a:r>
              <a:rPr lang="fi-FI" sz="36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  <a:t> </a:t>
            </a:r>
            <a:br>
              <a:rPr lang="fi-FI" sz="36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</a:br>
            <a:r>
              <a:rPr lang="fi-FI" sz="36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  <a:t>	</a:t>
            </a:r>
            <a:r>
              <a:rPr lang="fi-FI" sz="2400" b="1" kern="0" dirty="0">
                <a:solidFill>
                  <a:schemeClr val="bg1"/>
                </a:solidFill>
                <a:latin typeface="Calisto MT" panose="02040603050505030304" pitchFamily="18" charset="0"/>
              </a:rPr>
              <a:t>George A. </a:t>
            </a:r>
            <a:r>
              <a:rPr lang="fi-FI" sz="2400" b="1" kern="0" dirty="0" err="1">
                <a:solidFill>
                  <a:schemeClr val="bg1"/>
                </a:solidFill>
                <a:latin typeface="Calisto MT" panose="02040603050505030304" pitchFamily="18" charset="0"/>
              </a:rPr>
              <a:t>Bonanno</a:t>
            </a:r>
            <a:endParaRPr lang="fi-FI" sz="2400" b="1" kern="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lvl="0">
              <a:defRPr/>
            </a:pPr>
            <a:endParaRPr lang="fi-FI" sz="2400" b="1" i="1" kern="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lvl="0">
              <a:defRPr/>
            </a:pPr>
            <a:r>
              <a:rPr lang="fi-FI" sz="32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  <a:t>”Maailma on annettu ihmisille </a:t>
            </a:r>
          </a:p>
          <a:p>
            <a:pPr lvl="0">
              <a:defRPr/>
            </a:pPr>
            <a:r>
              <a:rPr lang="fi-FI" sz="3200" b="1" i="1" kern="0" dirty="0">
                <a:solidFill>
                  <a:schemeClr val="bg1"/>
                </a:solidFill>
                <a:latin typeface="Calisto MT" panose="02040603050505030304" pitchFamily="18" charset="0"/>
              </a:rPr>
              <a:t>kokemuksina.”</a:t>
            </a:r>
          </a:p>
          <a:p>
            <a:pPr lvl="0">
              <a:defRPr/>
            </a:pPr>
            <a:r>
              <a:rPr lang="fi-FI" sz="2400" b="1" kern="0" dirty="0">
                <a:solidFill>
                  <a:schemeClr val="bg1"/>
                </a:solidFill>
                <a:latin typeface="Calisto MT" panose="02040603050505030304" pitchFamily="18" charset="0"/>
              </a:rPr>
              <a:t>	Lauri Rauhala </a:t>
            </a:r>
          </a:p>
        </p:txBody>
      </p:sp>
    </p:spTree>
    <p:extLst>
      <p:ext uri="{BB962C8B-B14F-4D97-AF65-F5344CB8AC3E}">
        <p14:creationId xmlns:p14="http://schemas.microsoft.com/office/powerpoint/2010/main" val="37051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2062"/>
          <a:stretch/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553810" y="574762"/>
            <a:ext cx="4395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Surun sylissä: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  <a:t>h</a:t>
            </a:r>
            <a:r>
              <a:rPr kumimoji="0" lang="fi-F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äiriötilasta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</a:b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olemisen tilaan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625527" y="5549930"/>
            <a:ext cx="156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GraphicStock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1" y="6002004"/>
            <a:ext cx="12323928" cy="3987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           		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93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6" b="216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56055" y="454583"/>
            <a:ext cx="6513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</a:rPr>
              <a:t>Lopuksi:</a:t>
            </a:r>
            <a:br>
              <a:rPr kumimoji="0" lang="fi-FI" sz="3600" b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</a:rPr>
            </a:br>
            <a:r>
              <a:rPr kumimoji="0" lang="fi-FI" sz="3600" b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</a:rPr>
              <a:t>Merkityksellinen </a:t>
            </a:r>
            <a:br>
              <a:rPr kumimoji="0" lang="fi-FI" sz="3600" b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</a:rPr>
            </a:br>
            <a:r>
              <a:rPr kumimoji="0" lang="fi-FI" sz="3600" b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</a:rPr>
              <a:t>murhe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625527" y="5549930"/>
            <a:ext cx="156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Kuva: P</a:t>
            </a:r>
            <a:r>
              <a:rPr lang="fi-FI" sz="1200" kern="0" dirty="0" err="1">
                <a:solidFill>
                  <a:prstClr val="white"/>
                </a:solidFill>
              </a:rPr>
              <a:t>ixabay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1" y="6002004"/>
            <a:ext cx="12323928" cy="3987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		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77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/>
          <p:cNvSpPr txBox="1">
            <a:spLocks/>
          </p:cNvSpPr>
          <p:nvPr/>
        </p:nvSpPr>
        <p:spPr>
          <a:xfrm>
            <a:off x="1816893" y="6002004"/>
            <a:ext cx="10375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prstClr val="black"/>
                </a:solidFill>
              </a:rPr>
              <a:t>JÄLKI JÄÄ </a:t>
            </a:r>
            <a:r>
              <a:rPr lang="fi-FI" dirty="0">
                <a:solidFill>
                  <a:srgbClr val="C00000"/>
                </a:solidFill>
                <a:latin typeface="Symbol" panose="05050102010706020507" pitchFamily="18" charset="2"/>
              </a:rPr>
              <a:t>©</a:t>
            </a:r>
            <a:r>
              <a:rPr lang="fi-FI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fi-FI" dirty="0">
                <a:solidFill>
                  <a:prstClr val="black"/>
                </a:solidFill>
              </a:rPr>
              <a:t>Tuoreella tavalla surusta. </a:t>
            </a:r>
            <a:r>
              <a:rPr lang="fi-FI" dirty="0">
                <a:solidFill>
                  <a:srgbClr val="C00000"/>
                </a:solidFill>
              </a:rPr>
              <a:t>Sydämellä.</a:t>
            </a:r>
            <a:r>
              <a:rPr lang="fi-FI" dirty="0">
                <a:solidFill>
                  <a:prstClr val="black"/>
                </a:solidFill>
              </a:rPr>
              <a:t>		              www.jalkijaa.fi </a:t>
            </a:r>
            <a:r>
              <a:rPr lang="fi-FI" dirty="0">
                <a:solidFill>
                  <a:srgbClr val="C00000"/>
                </a:solidFill>
                <a:latin typeface="Symbol" panose="05050102010706020507" pitchFamily="18" charset="2"/>
              </a:rPr>
              <a:t>©</a:t>
            </a:r>
            <a:r>
              <a:rPr lang="fi-FI" dirty="0">
                <a:solidFill>
                  <a:prstClr val="black"/>
                </a:solidFill>
              </a:rPr>
              <a:t> KOULUTUS </a:t>
            </a:r>
            <a:r>
              <a:rPr lang="fi-FI" dirty="0">
                <a:solidFill>
                  <a:srgbClr val="C00000"/>
                </a:solidFill>
                <a:latin typeface="Symbol" panose="05050102010706020507" pitchFamily="18" charset="2"/>
              </a:rPr>
              <a:t>©</a:t>
            </a:r>
            <a:r>
              <a:rPr lang="fi-FI" dirty="0">
                <a:solidFill>
                  <a:prstClr val="black"/>
                </a:solidFill>
              </a:rPr>
              <a:t> LUENNOT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1489704" y="3446087"/>
            <a:ext cx="9292936" cy="1315728"/>
          </a:xfrm>
        </p:spPr>
        <p:txBody>
          <a:bodyPr>
            <a:normAutofit/>
          </a:bodyPr>
          <a:lstStyle/>
          <a:p>
            <a:r>
              <a:rPr lang="en-GB" sz="2800" b="0" dirty="0">
                <a:latin typeface="+mn-lt"/>
              </a:rPr>
              <a:t>mari.pulkkinen@jalkijaa.fi</a:t>
            </a:r>
            <a:br>
              <a:rPr lang="en-GB" sz="2800" b="0" dirty="0">
                <a:latin typeface="+mn-lt"/>
              </a:rPr>
            </a:br>
            <a:r>
              <a:rPr lang="en-GB" sz="2800" b="0" dirty="0">
                <a:latin typeface="+mn-lt"/>
              </a:rPr>
              <a:t>www.facebook.com/jalkijaa</a:t>
            </a:r>
            <a:br>
              <a:rPr lang="en-GB" sz="2800" b="0" dirty="0">
                <a:latin typeface="+mn-lt"/>
              </a:rPr>
            </a:br>
            <a:r>
              <a:rPr lang="en-GB" sz="2800" b="0" dirty="0">
                <a:latin typeface="+mn-lt"/>
              </a:rPr>
              <a:t>@MariPulkkinen</a:t>
            </a:r>
            <a:endParaRPr lang="en-GB" sz="3600" b="0" dirty="0"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69" y="4297819"/>
            <a:ext cx="351518" cy="35151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96" y="3910084"/>
            <a:ext cx="387735" cy="38773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441" y="3561038"/>
            <a:ext cx="349046" cy="349046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085196" y="1925280"/>
            <a:ext cx="3339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prstClr val="white"/>
                </a:solidFill>
                <a:latin typeface="Calisto MT" panose="02040603050505030304" pitchFamily="18" charset="0"/>
                <a:ea typeface="Batang" panose="02030600000101010101" pitchFamily="18" charset="-127"/>
                <a:cs typeface="+mj-cs"/>
              </a:rPr>
              <a:t>Kiitos</a:t>
            </a:r>
            <a:r>
              <a:rPr lang="en-GB" sz="900" dirty="0">
                <a:solidFill>
                  <a:prstClr val="white"/>
                </a:solidFill>
                <a:latin typeface="Calisto MT" panose="02040603050505030304" pitchFamily="18" charset="0"/>
                <a:ea typeface="Batang" panose="02030600000101010101" pitchFamily="18" charset="-127"/>
                <a:cs typeface="+mj-cs"/>
              </a:rPr>
              <a:t> </a:t>
            </a:r>
            <a:r>
              <a:rPr lang="fi-FI" sz="6000" b="1" dirty="0">
                <a:solidFill>
                  <a:srgbClr val="C00000"/>
                </a:solidFill>
                <a:latin typeface="Symbol" panose="05050102010706020507" pitchFamily="18" charset="2"/>
                <a:ea typeface="Batang" panose="02030600000101010101" pitchFamily="18" charset="-127"/>
                <a:cs typeface="+mj-cs"/>
              </a:rPr>
              <a:t>©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081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FAB9C-3B15-44CD-90C2-DCC16FBDC6CF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75"/>
          <a:stretch/>
        </p:blipFill>
        <p:spPr>
          <a:xfrm>
            <a:off x="6954165" y="0"/>
            <a:ext cx="5237835" cy="6858000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66752" y="381000"/>
            <a:ext cx="7378699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Salattu, suoritettu</a:t>
            </a:r>
            <a:br>
              <a:rPr kumimoji="0" lang="fi-FI" sz="4400" b="1" i="0" u="none" strike="noStrike" kern="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</a:br>
            <a:r>
              <a:rPr kumimoji="0" lang="fi-FI" sz="4400" b="1" i="0" u="none" strike="noStrike" kern="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ja sanaton suru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Läheisen menettäminen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kokonaisvaltaisena kokemuksena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kern="0" dirty="0">
              <a:solidFill>
                <a:srgbClr val="FFFFFF"/>
              </a:solidFill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kern="0" dirty="0">
              <a:solidFill>
                <a:srgbClr val="FFFFFF"/>
              </a:solidFill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kern="0" dirty="0">
                <a:solidFill>
                  <a:srgbClr val="FFFFFF"/>
                </a:solidFill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Mari Pulkkinen</a:t>
            </a:r>
            <a:br>
              <a:rPr lang="fi-FI" sz="2000" b="1" kern="0" dirty="0">
                <a:solidFill>
                  <a:srgbClr val="FFFFFF"/>
                </a:solidFill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</a:br>
            <a:r>
              <a:rPr lang="fi-FI" sz="2000" b="1" kern="0" dirty="0">
                <a:solidFill>
                  <a:srgbClr val="FFFFFF"/>
                </a:solidFill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2016</a:t>
            </a:r>
            <a:endParaRPr kumimoji="0" lang="fi-FI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kern="0" dirty="0">
              <a:solidFill>
                <a:srgbClr val="FFFFFF"/>
              </a:solidFill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slonBookBE-Medium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666752" y="6248400"/>
            <a:ext cx="5501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200" kern="0" dirty="0">
                <a:solidFill>
                  <a:prstClr val="white"/>
                </a:solidFill>
                <a:latin typeface="Calibri" panose="020F0502020204030204"/>
              </a:rPr>
              <a:t>Kuva: iStockPhoto</a:t>
            </a:r>
          </a:p>
        </p:txBody>
      </p:sp>
    </p:spTree>
    <p:extLst>
      <p:ext uri="{BB962C8B-B14F-4D97-AF65-F5344CB8AC3E}">
        <p14:creationId xmlns:p14="http://schemas.microsoft.com/office/powerpoint/2010/main" val="88195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FAB9C-3B15-44CD-90C2-DCC16FBDC6CF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66752" y="381000"/>
            <a:ext cx="7378699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Surun sylissä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Suomalaisten kokemuksia </a:t>
            </a:r>
            <a:b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</a:b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menetyksestä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kern="0" dirty="0">
              <a:solidFill>
                <a:srgbClr val="FFFFFF"/>
              </a:solidFill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kern="0" dirty="0">
              <a:solidFill>
                <a:srgbClr val="FFFFFF"/>
              </a:solidFill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kern="0" dirty="0">
              <a:solidFill>
                <a:srgbClr val="FFFFFF"/>
              </a:solidFill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kern="0" dirty="0">
                <a:solidFill>
                  <a:srgbClr val="FFFFFF"/>
                </a:solidFill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Mari Pulkkinen</a:t>
            </a:r>
            <a:br>
              <a:rPr lang="fi-FI" sz="2000" b="1" kern="0" dirty="0">
                <a:solidFill>
                  <a:srgbClr val="FFFFFF"/>
                </a:solidFill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</a:br>
            <a:r>
              <a:rPr lang="fi-FI" sz="2000" b="1" kern="0" dirty="0">
                <a:solidFill>
                  <a:srgbClr val="FFFFFF"/>
                </a:solidFill>
                <a:latin typeface="Calisto MT" panose="0204060305050503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S&amp;S 2017</a:t>
            </a:r>
            <a:endParaRPr kumimoji="0" lang="fi-FI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kern="0" dirty="0">
              <a:solidFill>
                <a:srgbClr val="FFFFFF"/>
              </a:solidFill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slonBookBE-Medium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666752" y="6248400"/>
            <a:ext cx="5501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200" kern="0" dirty="0">
                <a:solidFill>
                  <a:prstClr val="white"/>
                </a:solidFill>
                <a:latin typeface="Calibri" panose="020F0502020204030204"/>
              </a:rPr>
              <a:t>Kansi: Satu Kontinen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298"/>
          <a:stretch/>
        </p:blipFill>
        <p:spPr>
          <a:xfrm>
            <a:off x="6458027" y="0"/>
            <a:ext cx="5733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0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63"/>
          <a:stretch/>
        </p:blipFill>
        <p:spPr>
          <a:xfrm>
            <a:off x="1" y="1"/>
            <a:ext cx="12323928" cy="6857999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/>
          </p:cNvSpPr>
          <p:nvPr/>
        </p:nvSpPr>
        <p:spPr>
          <a:xfrm>
            <a:off x="1" y="6002004"/>
            <a:ext cx="12323928" cy="3987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		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0396927" y="5606078"/>
            <a:ext cx="156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Kuva</a:t>
            </a:r>
            <a:r>
              <a:rPr lang="fi-FI" sz="1200" kern="0" dirty="0">
                <a:solidFill>
                  <a:prstClr val="white"/>
                </a:solidFill>
              </a:rPr>
              <a:t>: 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Pixabay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35908" y="674631"/>
            <a:ext cx="3854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  <a:t>Kauniit, kauheat kohtaamiset</a:t>
            </a:r>
          </a:p>
        </p:txBody>
      </p:sp>
    </p:spTree>
    <p:extLst>
      <p:ext uri="{BB962C8B-B14F-4D97-AF65-F5344CB8AC3E}">
        <p14:creationId xmlns:p14="http://schemas.microsoft.com/office/powerpoint/2010/main" val="139779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" t="-1" b="17260"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265018" y="560331"/>
            <a:ext cx="3369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  <a:t>Salattu suru:</a:t>
            </a:r>
            <a:b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  <a:t>tarttuva tauti ja kätketyt kyyneleet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51987" y="193957"/>
            <a:ext cx="1401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Kuva: </a:t>
            </a:r>
            <a:r>
              <a:rPr lang="fi-FI" sz="1200" kern="0" dirty="0">
                <a:solidFill>
                  <a:prstClr val="white"/>
                </a:solidFill>
              </a:rPr>
              <a:t>P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ixabay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1" y="6002004"/>
            <a:ext cx="121920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      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76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411"/>
          <a:stretch/>
        </p:blipFill>
        <p:spPr>
          <a:xfrm>
            <a:off x="0" y="-261258"/>
            <a:ext cx="12192000" cy="7119257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/>
          </p:cNvSpPr>
          <p:nvPr/>
        </p:nvSpPr>
        <p:spPr>
          <a:xfrm>
            <a:off x="1" y="6002004"/>
            <a:ext cx="12323928" cy="3987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           		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183968" y="565509"/>
            <a:ext cx="65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+mn-cs"/>
              </a:rPr>
              <a:t>Suoritettu suru:</a:t>
            </a:r>
            <a:b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+mn-cs"/>
              </a:rPr>
            </a:br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Batang" panose="02030600000101010101" pitchFamily="18" charset="-127"/>
                <a:cs typeface="+mn-cs"/>
              </a:rPr>
              <a:t>kunnialla ja arvokkaasti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0360" y="5634014"/>
            <a:ext cx="1401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Kuva: Pixabay</a:t>
            </a:r>
          </a:p>
        </p:txBody>
      </p:sp>
    </p:spTree>
    <p:extLst>
      <p:ext uri="{BB962C8B-B14F-4D97-AF65-F5344CB8AC3E}">
        <p14:creationId xmlns:p14="http://schemas.microsoft.com/office/powerpoint/2010/main" val="58612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8685" b="17971"/>
          <a:stretch/>
        </p:blipFill>
        <p:spPr>
          <a:xfrm>
            <a:off x="2" y="1"/>
            <a:ext cx="12323928" cy="7380514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/>
          </p:cNvSpPr>
          <p:nvPr/>
        </p:nvSpPr>
        <p:spPr>
          <a:xfrm>
            <a:off x="1" y="6002004"/>
            <a:ext cx="12323928" cy="3987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		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28628" y="354841"/>
            <a:ext cx="6513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kern="0" noProof="0" dirty="0">
                <a:solidFill>
                  <a:prstClr val="white"/>
                </a:solidFill>
                <a:latin typeface="Calisto MT" panose="02040603050505030304" pitchFamily="18" charset="0"/>
                <a:ea typeface="Batang" panose="02030600000101010101" pitchFamily="18" charset="-127"/>
              </a:rPr>
              <a:t>Sanaton suru:</a:t>
            </a:r>
            <a:br>
              <a:rPr lang="fi-FI" sz="3600" b="1" kern="0" noProof="0" dirty="0">
                <a:solidFill>
                  <a:prstClr val="white"/>
                </a:solidFill>
                <a:latin typeface="Calisto MT" panose="02040603050505030304" pitchFamily="18" charset="0"/>
                <a:ea typeface="Batang" panose="02030600000101010101" pitchFamily="18" charset="-127"/>
              </a:rPr>
            </a:br>
            <a:r>
              <a:rPr lang="fi-FI" sz="3600" b="1" kern="0" noProof="0" dirty="0">
                <a:solidFill>
                  <a:prstClr val="white"/>
                </a:solidFill>
                <a:latin typeface="Calisto MT" panose="02040603050505030304" pitchFamily="18" charset="0"/>
                <a:ea typeface="Batang" panose="02030600000101010101" pitchFamily="18" charset="-127"/>
              </a:rPr>
              <a:t>puuttuva puhe,</a:t>
            </a:r>
            <a:br>
              <a:rPr lang="fi-FI" sz="3600" b="1" kern="0" noProof="0" dirty="0">
                <a:solidFill>
                  <a:prstClr val="white"/>
                </a:solidFill>
                <a:latin typeface="Calisto MT" panose="02040603050505030304" pitchFamily="18" charset="0"/>
                <a:ea typeface="Batang" panose="02030600000101010101" pitchFamily="18" charset="-127"/>
              </a:rPr>
            </a:br>
            <a:r>
              <a:rPr lang="fi-FI" sz="3600" b="1" kern="0" noProof="0" dirty="0">
                <a:solidFill>
                  <a:prstClr val="white"/>
                </a:solidFill>
                <a:latin typeface="Calisto MT" panose="02040603050505030304" pitchFamily="18" charset="0"/>
                <a:ea typeface="Batang" panose="02030600000101010101" pitchFamily="18" charset="-127"/>
              </a:rPr>
              <a:t>kapea kielioppi</a:t>
            </a:r>
            <a:endParaRPr kumimoji="0" lang="fi-FI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 pitchFamily="18" charset="0"/>
              <a:ea typeface="Batang" panose="02030600000101010101" pitchFamily="18" charset="-127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0396927" y="5606078"/>
            <a:ext cx="156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Kuva</a:t>
            </a:r>
            <a:r>
              <a:rPr lang="fi-FI" sz="1200" kern="0" dirty="0">
                <a:solidFill>
                  <a:prstClr val="white"/>
                </a:solidFill>
              </a:rPr>
              <a:t>: 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Pixabay</a:t>
            </a:r>
          </a:p>
        </p:txBody>
      </p:sp>
    </p:spTree>
    <p:extLst>
      <p:ext uri="{BB962C8B-B14F-4D97-AF65-F5344CB8AC3E}">
        <p14:creationId xmlns:p14="http://schemas.microsoft.com/office/powerpoint/2010/main" val="280968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427" b="25266"/>
          <a:stretch/>
        </p:blipFill>
        <p:spPr>
          <a:xfrm>
            <a:off x="0" y="0"/>
            <a:ext cx="12192001" cy="715191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64806" y="433833"/>
            <a:ext cx="5483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  <a:t>Miksi kohtaaminen on </a:t>
            </a:r>
            <a:b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</a:br>
            <a: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  <a:t>niin vaikeaa?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0654259" y="295333"/>
            <a:ext cx="1401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Kuva: GraphicStock</a:t>
            </a: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1" y="6002004"/>
            <a:ext cx="121920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      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2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531560" y="417121"/>
            <a:ext cx="730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FFFFFF"/>
                </a:solidFill>
                <a:latin typeface="Calisto MT" panose="02040603050505030304" pitchFamily="18" charset="0"/>
              </a:rPr>
              <a:t>Surukäsitysten lyhyt historia</a:t>
            </a: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1" y="6002004"/>
            <a:ext cx="121920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JÄLKI JÄÄ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Tuoreella tavalla surusta.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Sydämellä.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                www.jalkijaa.fi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KOULUTUS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©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LUENNOT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9" name="Ryhmä 38"/>
          <p:cNvGrpSpPr/>
          <p:nvPr/>
        </p:nvGrpSpPr>
        <p:grpSpPr>
          <a:xfrm>
            <a:off x="519052" y="1918336"/>
            <a:ext cx="1731311" cy="3468922"/>
            <a:chOff x="779660" y="1428195"/>
            <a:chExt cx="1731311" cy="3468922"/>
          </a:xfrm>
        </p:grpSpPr>
        <p:sp>
          <p:nvSpPr>
            <p:cNvPr id="6" name="Kuvaselitenuoli alas 6"/>
            <p:cNvSpPr/>
            <p:nvPr/>
          </p:nvSpPr>
          <p:spPr>
            <a:xfrm>
              <a:off x="779661" y="1428195"/>
              <a:ext cx="1731310" cy="2067617"/>
            </a:xfrm>
            <a:prstGeom prst="downArrowCallou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779660" y="1547773"/>
              <a:ext cx="173131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Elämän-</a:t>
              </a:r>
              <a:br>
                <a:rPr kumimoji="0" lang="fi-FI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</a:br>
              <a:r>
                <a:rPr kumimoji="0" lang="fi-FI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ikäinen </a:t>
              </a:r>
              <a:br>
                <a:rPr kumimoji="0" lang="fi-FI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</a:br>
              <a:r>
                <a:rPr kumimoji="0" lang="fi-FI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suru</a:t>
              </a:r>
            </a:p>
          </p:txBody>
        </p:sp>
        <p:grpSp>
          <p:nvGrpSpPr>
            <p:cNvPr id="24" name="Ryhmä 23"/>
            <p:cNvGrpSpPr/>
            <p:nvPr/>
          </p:nvGrpSpPr>
          <p:grpSpPr>
            <a:xfrm>
              <a:off x="954923" y="3619860"/>
              <a:ext cx="1349828" cy="1277257"/>
              <a:chOff x="954923" y="3619860"/>
              <a:chExt cx="1349828" cy="1277257"/>
            </a:xfrm>
          </p:grpSpPr>
          <p:sp>
            <p:nvSpPr>
              <p:cNvPr id="14" name="Vuokaaviosymboli: Liitin 13"/>
              <p:cNvSpPr/>
              <p:nvPr/>
            </p:nvSpPr>
            <p:spPr>
              <a:xfrm>
                <a:off x="954923" y="3619860"/>
                <a:ext cx="1349828" cy="1277257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" name="Tekstiruutu 1"/>
              <p:cNvSpPr txBox="1"/>
              <p:nvPr/>
            </p:nvSpPr>
            <p:spPr>
              <a:xfrm>
                <a:off x="954923" y="3967891"/>
                <a:ext cx="13498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3200" b="1" dirty="0">
                    <a:solidFill>
                      <a:schemeClr val="bg1"/>
                    </a:solidFill>
                  </a:rPr>
                  <a:t>1800</a:t>
                </a:r>
              </a:p>
            </p:txBody>
          </p:sp>
        </p:grpSp>
      </p:grpSp>
      <p:grpSp>
        <p:nvGrpSpPr>
          <p:cNvPr id="34" name="Ryhmä 33"/>
          <p:cNvGrpSpPr/>
          <p:nvPr/>
        </p:nvGrpSpPr>
        <p:grpSpPr>
          <a:xfrm>
            <a:off x="2386660" y="1487950"/>
            <a:ext cx="1731311" cy="4367721"/>
            <a:chOff x="2713733" y="1295818"/>
            <a:chExt cx="1731311" cy="4367721"/>
          </a:xfrm>
        </p:grpSpPr>
        <p:grpSp>
          <p:nvGrpSpPr>
            <p:cNvPr id="23" name="Ryhmä 22"/>
            <p:cNvGrpSpPr/>
            <p:nvPr/>
          </p:nvGrpSpPr>
          <p:grpSpPr>
            <a:xfrm>
              <a:off x="2895056" y="2956269"/>
              <a:ext cx="1349828" cy="1277257"/>
              <a:chOff x="2820835" y="3658831"/>
              <a:chExt cx="1349828" cy="1277257"/>
            </a:xfrm>
          </p:grpSpPr>
          <p:sp>
            <p:nvSpPr>
              <p:cNvPr id="10" name="Vuokaaviosymboli: Liitin 9"/>
              <p:cNvSpPr/>
              <p:nvPr/>
            </p:nvSpPr>
            <p:spPr>
              <a:xfrm>
                <a:off x="2820835" y="3658831"/>
                <a:ext cx="1349828" cy="1277257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" name="Tekstiruutu 10"/>
              <p:cNvSpPr txBox="1"/>
              <p:nvPr/>
            </p:nvSpPr>
            <p:spPr>
              <a:xfrm>
                <a:off x="2820835" y="3979422"/>
                <a:ext cx="13498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3200" b="1" dirty="0">
                    <a:solidFill>
                      <a:schemeClr val="bg1"/>
                    </a:solidFill>
                  </a:rPr>
                  <a:t>1917</a:t>
                </a:r>
              </a:p>
            </p:txBody>
          </p:sp>
        </p:grpSp>
        <p:sp>
          <p:nvSpPr>
            <p:cNvPr id="25" name="Kuvaselitenuoli alas 6"/>
            <p:cNvSpPr/>
            <p:nvPr/>
          </p:nvSpPr>
          <p:spPr>
            <a:xfrm rot="10800000">
              <a:off x="2836617" y="4290537"/>
              <a:ext cx="1496063" cy="1373002"/>
            </a:xfrm>
            <a:prstGeom prst="downArrowCallou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2713733" y="4832542"/>
              <a:ext cx="173131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Suru työnä</a:t>
              </a:r>
            </a:p>
          </p:txBody>
        </p:sp>
        <p:pic>
          <p:nvPicPr>
            <p:cNvPr id="27" name="Picture 13" descr="Sigmu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389" y="1295818"/>
              <a:ext cx="1139279" cy="15011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grpSp>
        <p:nvGrpSpPr>
          <p:cNvPr id="42" name="Ryhmä 41"/>
          <p:cNvGrpSpPr/>
          <p:nvPr/>
        </p:nvGrpSpPr>
        <p:grpSpPr>
          <a:xfrm>
            <a:off x="6313643" y="951078"/>
            <a:ext cx="1799771" cy="4510447"/>
            <a:chOff x="6702519" y="1225767"/>
            <a:chExt cx="1799771" cy="4510447"/>
          </a:xfrm>
        </p:grpSpPr>
        <p:sp>
          <p:nvSpPr>
            <p:cNvPr id="28" name="Kuvaselitenuoli alas 14"/>
            <p:cNvSpPr/>
            <p:nvPr/>
          </p:nvSpPr>
          <p:spPr>
            <a:xfrm rot="10800000">
              <a:off x="6702519" y="4158723"/>
              <a:ext cx="1799771" cy="1577491"/>
            </a:xfrm>
            <a:prstGeom prst="downArrowCallout">
              <a:avLst>
                <a:gd name="adj1" fmla="val 36011"/>
                <a:gd name="adj2" fmla="val 25000"/>
                <a:gd name="adj3" fmla="val 25000"/>
                <a:gd name="adj4" fmla="val 61820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41" name="Ryhmä 40"/>
            <p:cNvGrpSpPr/>
            <p:nvPr/>
          </p:nvGrpSpPr>
          <p:grpSpPr>
            <a:xfrm>
              <a:off x="6867176" y="1225767"/>
              <a:ext cx="1494346" cy="4430273"/>
              <a:chOff x="6867176" y="1225767"/>
              <a:chExt cx="1494346" cy="4430273"/>
            </a:xfrm>
          </p:grpSpPr>
          <p:grpSp>
            <p:nvGrpSpPr>
              <p:cNvPr id="21" name="Ryhmä 20"/>
              <p:cNvGrpSpPr/>
              <p:nvPr/>
            </p:nvGrpSpPr>
            <p:grpSpPr>
              <a:xfrm>
                <a:off x="6867176" y="2751648"/>
                <a:ext cx="1364027" cy="1277257"/>
                <a:chOff x="6650225" y="1866963"/>
                <a:chExt cx="1364027" cy="1277257"/>
              </a:xfrm>
            </p:grpSpPr>
            <p:sp>
              <p:nvSpPr>
                <p:cNvPr id="15" name="Vuokaaviosymboli: Liitin 14"/>
                <p:cNvSpPr/>
                <p:nvPr/>
              </p:nvSpPr>
              <p:spPr>
                <a:xfrm>
                  <a:off x="6664424" y="1866963"/>
                  <a:ext cx="1349828" cy="1277257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6" name="Tekstiruutu 15"/>
                <p:cNvSpPr txBox="1"/>
                <p:nvPr/>
              </p:nvSpPr>
              <p:spPr>
                <a:xfrm>
                  <a:off x="6650225" y="2208040"/>
                  <a:ext cx="13498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i-FI" sz="3200" b="1" dirty="0">
                      <a:solidFill>
                        <a:schemeClr val="bg1"/>
                      </a:solidFill>
                    </a:rPr>
                    <a:t>1969</a:t>
                  </a:r>
                </a:p>
              </p:txBody>
            </p:sp>
          </p:grpSp>
          <p:sp>
            <p:nvSpPr>
              <p:cNvPr id="29" name="Tekstiruutu 28"/>
              <p:cNvSpPr txBox="1"/>
              <p:nvPr/>
            </p:nvSpPr>
            <p:spPr>
              <a:xfrm>
                <a:off x="6876379" y="4825043"/>
                <a:ext cx="148514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</a:rPr>
                  <a:t>Suru </a:t>
                </a:r>
                <a:br>
                  <a:rPr kumimoji="0" lang="fi-FI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</a:rPr>
                </a:br>
                <a:r>
                  <a:rPr kumimoji="0" lang="fi-FI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</a:rPr>
                  <a:t>vaiheina</a:t>
                </a:r>
              </a:p>
            </p:txBody>
          </p:sp>
          <p:pic>
            <p:nvPicPr>
              <p:cNvPr id="30" name="Kuva 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5668" y="1225767"/>
                <a:ext cx="1141241" cy="13960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  <p:grpSp>
        <p:nvGrpSpPr>
          <p:cNvPr id="40" name="Ryhmä 39"/>
          <p:cNvGrpSpPr/>
          <p:nvPr/>
        </p:nvGrpSpPr>
        <p:grpSpPr>
          <a:xfrm>
            <a:off x="4224411" y="1246982"/>
            <a:ext cx="1884463" cy="2772021"/>
            <a:chOff x="4553943" y="1195870"/>
            <a:chExt cx="1884463" cy="2772021"/>
          </a:xfrm>
        </p:grpSpPr>
        <p:grpSp>
          <p:nvGrpSpPr>
            <p:cNvPr id="22" name="Ryhmä 21"/>
            <p:cNvGrpSpPr/>
            <p:nvPr/>
          </p:nvGrpSpPr>
          <p:grpSpPr>
            <a:xfrm>
              <a:off x="4892354" y="2690634"/>
              <a:ext cx="1349828" cy="1277257"/>
              <a:chOff x="4789778" y="2981231"/>
              <a:chExt cx="1349828" cy="1277257"/>
            </a:xfrm>
          </p:grpSpPr>
          <p:sp>
            <p:nvSpPr>
              <p:cNvPr id="12" name="Vuokaaviosymboli: Liitin 11"/>
              <p:cNvSpPr/>
              <p:nvPr/>
            </p:nvSpPr>
            <p:spPr>
              <a:xfrm>
                <a:off x="4789778" y="2981231"/>
                <a:ext cx="1349828" cy="1277257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Tekstiruutu 12"/>
              <p:cNvSpPr txBox="1"/>
              <p:nvPr/>
            </p:nvSpPr>
            <p:spPr>
              <a:xfrm>
                <a:off x="4789778" y="3329262"/>
                <a:ext cx="13498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3200" b="1" dirty="0">
                    <a:solidFill>
                      <a:schemeClr val="bg1"/>
                    </a:solidFill>
                  </a:rPr>
                  <a:t>1950</a:t>
                </a:r>
              </a:p>
            </p:txBody>
          </p:sp>
        </p:grpSp>
        <p:sp>
          <p:nvSpPr>
            <p:cNvPr id="32" name="Kuvaselitenuoli alas 16"/>
            <p:cNvSpPr/>
            <p:nvPr/>
          </p:nvSpPr>
          <p:spPr>
            <a:xfrm>
              <a:off x="4579039" y="1195870"/>
              <a:ext cx="1859367" cy="1348703"/>
            </a:xfrm>
            <a:prstGeom prst="downArrowCallou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kstiruutu 32"/>
            <p:cNvSpPr txBox="1"/>
            <p:nvPr/>
          </p:nvSpPr>
          <p:spPr>
            <a:xfrm>
              <a:off x="4553943" y="1221648"/>
              <a:ext cx="18844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Suru sairautena</a:t>
              </a:r>
            </a:p>
          </p:txBody>
        </p:sp>
      </p:grpSp>
      <p:grpSp>
        <p:nvGrpSpPr>
          <p:cNvPr id="43" name="Ryhmä 42"/>
          <p:cNvGrpSpPr/>
          <p:nvPr/>
        </p:nvGrpSpPr>
        <p:grpSpPr>
          <a:xfrm>
            <a:off x="7897438" y="178459"/>
            <a:ext cx="2409817" cy="3437863"/>
            <a:chOff x="8286314" y="168420"/>
            <a:chExt cx="2409817" cy="3437863"/>
          </a:xfrm>
        </p:grpSpPr>
        <p:grpSp>
          <p:nvGrpSpPr>
            <p:cNvPr id="4" name="Ryhmä 3"/>
            <p:cNvGrpSpPr/>
            <p:nvPr/>
          </p:nvGrpSpPr>
          <p:grpSpPr>
            <a:xfrm>
              <a:off x="8768317" y="2329026"/>
              <a:ext cx="1360614" cy="1277257"/>
              <a:chOff x="8597612" y="1345445"/>
              <a:chExt cx="1360614" cy="1277257"/>
            </a:xfrm>
          </p:grpSpPr>
          <p:sp>
            <p:nvSpPr>
              <p:cNvPr id="17" name="Vuokaaviosymboli: Liitin 16"/>
              <p:cNvSpPr/>
              <p:nvPr/>
            </p:nvSpPr>
            <p:spPr>
              <a:xfrm>
                <a:off x="8597612" y="1345445"/>
                <a:ext cx="1349828" cy="1277257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" name="Tekstiruutu 17"/>
              <p:cNvSpPr txBox="1"/>
              <p:nvPr/>
            </p:nvSpPr>
            <p:spPr>
              <a:xfrm>
                <a:off x="8608398" y="1656248"/>
                <a:ext cx="13498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3200" b="1" dirty="0">
                    <a:solidFill>
                      <a:schemeClr val="bg1"/>
                    </a:solidFill>
                  </a:rPr>
                  <a:t>1990</a:t>
                </a:r>
              </a:p>
            </p:txBody>
          </p:sp>
        </p:grpSp>
        <p:sp>
          <p:nvSpPr>
            <p:cNvPr id="35" name="Kuvaselitenuoli alas 8"/>
            <p:cNvSpPr/>
            <p:nvPr/>
          </p:nvSpPr>
          <p:spPr>
            <a:xfrm>
              <a:off x="8502290" y="168420"/>
              <a:ext cx="1903455" cy="2002864"/>
            </a:xfrm>
            <a:prstGeom prst="downArrowCallout">
              <a:avLst>
                <a:gd name="adj1" fmla="val 23950"/>
                <a:gd name="adj2" fmla="val 25000"/>
                <a:gd name="adj3" fmla="val 25000"/>
                <a:gd name="adj4" fmla="val 65494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kstiruutu 35"/>
            <p:cNvSpPr txBox="1"/>
            <p:nvPr/>
          </p:nvSpPr>
          <p:spPr>
            <a:xfrm>
              <a:off x="8286314" y="168420"/>
              <a:ext cx="24098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2400" b="1" kern="0" dirty="0">
                  <a:solidFill>
                    <a:schemeClr val="bg1"/>
                  </a:solidFill>
                  <a:latin typeface="Tahoma" panose="020B0604030504040204" pitchFamily="34" charset="0"/>
                </a:rPr>
                <a:t>Suru</a:t>
              </a:r>
              <a:endPara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jatkuvana siteenä</a:t>
              </a:r>
            </a:p>
          </p:txBody>
        </p:sp>
      </p:grpSp>
      <p:grpSp>
        <p:nvGrpSpPr>
          <p:cNvPr id="44" name="Ryhmä 43"/>
          <p:cNvGrpSpPr/>
          <p:nvPr/>
        </p:nvGrpSpPr>
        <p:grpSpPr>
          <a:xfrm>
            <a:off x="9875154" y="1950271"/>
            <a:ext cx="2005798" cy="3574140"/>
            <a:chOff x="9997706" y="1851043"/>
            <a:chExt cx="2005798" cy="3574140"/>
          </a:xfrm>
        </p:grpSpPr>
        <p:grpSp>
          <p:nvGrpSpPr>
            <p:cNvPr id="3" name="Ryhmä 2"/>
            <p:cNvGrpSpPr/>
            <p:nvPr/>
          </p:nvGrpSpPr>
          <p:grpSpPr>
            <a:xfrm>
              <a:off x="10298311" y="1851043"/>
              <a:ext cx="1364027" cy="1277257"/>
              <a:chOff x="10042288" y="3267719"/>
              <a:chExt cx="1364027" cy="1277257"/>
            </a:xfrm>
          </p:grpSpPr>
          <p:sp>
            <p:nvSpPr>
              <p:cNvPr id="19" name="Vuokaaviosymboli: Liitin 18"/>
              <p:cNvSpPr/>
              <p:nvPr/>
            </p:nvSpPr>
            <p:spPr>
              <a:xfrm>
                <a:off x="10042288" y="3267719"/>
                <a:ext cx="1349828" cy="1277257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20" name="Tekstiruutu 19"/>
              <p:cNvSpPr txBox="1"/>
              <p:nvPr/>
            </p:nvSpPr>
            <p:spPr>
              <a:xfrm>
                <a:off x="10056487" y="3630123"/>
                <a:ext cx="13498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3200" b="1" dirty="0">
                    <a:solidFill>
                      <a:schemeClr val="bg1"/>
                    </a:solidFill>
                  </a:rPr>
                  <a:t>2000</a:t>
                </a:r>
              </a:p>
            </p:txBody>
          </p:sp>
        </p:grpSp>
        <p:sp>
          <p:nvSpPr>
            <p:cNvPr id="37" name="Kuvaselitenuoli alas 18"/>
            <p:cNvSpPr/>
            <p:nvPr/>
          </p:nvSpPr>
          <p:spPr>
            <a:xfrm rot="10800000">
              <a:off x="9997706" y="3276166"/>
              <a:ext cx="2005798" cy="2149017"/>
            </a:xfrm>
            <a:prstGeom prst="downArrowCallout">
              <a:avLst>
                <a:gd name="adj1" fmla="val 28641"/>
                <a:gd name="adj2" fmla="val 25000"/>
                <a:gd name="adj3" fmla="val 25000"/>
                <a:gd name="adj4" fmla="val 58934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kstiruutu 37"/>
            <p:cNvSpPr txBox="1"/>
            <p:nvPr/>
          </p:nvSpPr>
          <p:spPr>
            <a:xfrm>
              <a:off x="9997706" y="4164900"/>
              <a:ext cx="200579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Suru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2400" b="1" kern="0" dirty="0">
                  <a:solidFill>
                    <a:schemeClr val="bg1"/>
                  </a:solidFill>
                  <a:latin typeface="Tahoma" panose="020B0604030504040204" pitchFamily="34" charset="0"/>
                </a:rPr>
                <a:t>s</a:t>
              </a:r>
              <a:r>
                <a:rPr kumimoji="0" lang="fi-FI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elviytymi</a:t>
              </a:r>
              <a:r>
                <a:rPr lang="fi-FI" sz="2400" b="1" kern="0" dirty="0">
                  <a:solidFill>
                    <a:schemeClr val="bg1"/>
                  </a:solidFill>
                  <a:latin typeface="Tahoma" panose="020B0604030504040204" pitchFamily="34" charset="0"/>
                </a:rPr>
                <a:t>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senä</a:t>
              </a:r>
              <a:endPara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1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lkijaa" id="{E2BE0F6E-70AC-48B2-BFD0-28E058E0B11C}" vid="{4977E9A7-2680-45B4-A49B-8A5C4DAA5FBD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Jalkijaa_pitsi_ilme_pohja</Template>
  <TotalTime>15649</TotalTime>
  <Words>242</Words>
  <Application>Microsoft Office PowerPoint</Application>
  <PresentationFormat>Laajakuva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8" baseType="lpstr">
      <vt:lpstr>Batang</vt:lpstr>
      <vt:lpstr>Aharoni</vt:lpstr>
      <vt:lpstr>Arial</vt:lpstr>
      <vt:lpstr>Calibri</vt:lpstr>
      <vt:lpstr>Calisto MT</vt:lpstr>
      <vt:lpstr>CaslonBookBE-Medium</vt:lpstr>
      <vt:lpstr>MinionPro-Regular</vt:lpstr>
      <vt:lpstr>Symbol</vt:lpstr>
      <vt:lpstr>Tahoma</vt:lpstr>
      <vt:lpstr>Times New Roman</vt:lpstr>
      <vt:lpstr>Wingdings</vt:lpstr>
      <vt:lpstr>Office-teema</vt:lpstr>
      <vt:lpstr>Default Design</vt:lpstr>
      <vt:lpstr>Surukonferenssi 2017 Mari Pulkkinen     OTAN OSAA – JOS OSAAN Kohtaamisen kauneus ja kauheus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mari.pulkkinen@jalkijaa.fi www.facebook.com/jalkijaa @MariPulkkinen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Pulkkinen</dc:creator>
  <cp:lastModifiedBy>Toiminnanjohtaja</cp:lastModifiedBy>
  <cp:revision>393</cp:revision>
  <dcterms:created xsi:type="dcterms:W3CDTF">2014-11-05T13:16:10Z</dcterms:created>
  <dcterms:modified xsi:type="dcterms:W3CDTF">2017-05-08T07:09:45Z</dcterms:modified>
</cp:coreProperties>
</file>