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5" r:id="rId6"/>
    <p:sldId id="261" r:id="rId7"/>
    <p:sldId id="262" r:id="rId8"/>
    <p:sldId id="276" r:id="rId9"/>
    <p:sldId id="277" r:id="rId10"/>
    <p:sldId id="263" r:id="rId11"/>
    <p:sldId id="264" r:id="rId12"/>
    <p:sldId id="274" r:id="rId13"/>
    <p:sldId id="273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3E8E0-E20A-4A8C-83D4-66BE283BBC88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1B3AE-E233-47D2-814D-B76CD3AE5F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4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dirty="0"/>
              <a:t>Noin 10–15 % raskauksista päättyy keskenmenoon, yleensä ennen 12. raskausviikon täyttymistä</a:t>
            </a:r>
            <a:r>
              <a:rPr lang="fi-FI" baseline="0" dirty="0"/>
              <a:t>, Duodecimin Terveyskirjasto: http://www.terveyskirjasto.fi/terveyskirjasto/tk.koti?p_artikkeli=dlk00138.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Vuosittain tehdään noin 10 000 raskaudenkeskeytystä, esim. vuonna 2014 keskeytyksistä 3,6 prosenttia tehtiin mahdollisen tai todetun sikiövaurion perusteella (noin 360 keskeytystä), Terveyden ja hyvinvoinnin laitos: http://www.julkari.fi/bitstream/handle/10024/127103/Tr22_15.pdf?sequence=1.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KÄPY ry tukee tänä päivänä lähtökohtaisesti kaikkia lapsikuolemaperheitä.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KÄPY ry:llä ei kuitenkaan ole tarjota tukea abortin tehneille (raskaudenkeskeytys sosiaalisista syistä), tukea tarjoaa esim. Itu-projekti: http://ituprojekti.net/fi/.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KÄPY ry:n tuen piiriin voivat hakeutua perheet, jotka ovat päätyneet raskaudenkeskeytykseen lääketieteellisistä syistä.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Kaikilla perheillä on oikeus surra menetystään ja saada tukea, mutta sopivinta vertaistukea ei välttämättä löydy nimenomaan KÄPY ry:stä.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i-FI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http://www.stat.fi/til/ksyyt/2015/ksyyt_2015_2016-12-30_kat_007_fi.html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Vuonna 2015 kuolleena syntyneitä oli 172, mikä oli hieman enemmän kuin edellisenä vuonna (2014: 163 lasta).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Vuonna 2015 kuoli 96 alle vuoden ikäistä lasta, mikä oli 29 lasta vähemmän kuin edellisenä vuonna.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Ensimmäisen elinvuoden aikana kuolleista lapsista yli puolet menehtyi ensimmäisen elinviikon aikana eli </a:t>
            </a:r>
            <a:r>
              <a:rPr lang="fi-FI" baseline="0" dirty="0" err="1"/>
              <a:t>varhaisneonataalikaudella</a:t>
            </a:r>
            <a:r>
              <a:rPr lang="fi-FI" baseline="0" dirty="0"/>
              <a:t> ja 70 prosenttia neljän ensimmäisen elinviikon aikana eli </a:t>
            </a:r>
            <a:r>
              <a:rPr lang="fi-FI" baseline="0" dirty="0" err="1"/>
              <a:t>neonataalikaudella</a:t>
            </a:r>
            <a:r>
              <a:rPr lang="fi-FI" baseline="0" dirty="0"/>
              <a:t>. </a:t>
            </a:r>
            <a:r>
              <a:rPr lang="fi-FI" baseline="0" dirty="0" err="1"/>
              <a:t>Neonataalikauden</a:t>
            </a:r>
            <a:r>
              <a:rPr lang="fi-FI" baseline="0" dirty="0"/>
              <a:t> jälkeisen kuolleisuuden tärkeimmät syyt ovat synnynnäiset epämuodostumat ja kätkytkuolemat.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Vuonna 2015 kuoli 6 lasta kätkytkuolemaan, kun vuonna 2014 tapauksia oli 14. Kätkytkuolemia esiintyy yleensä yli kuukauden ikäisillä vauvoilla.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Vuonna 2015 1–14-vuotiaiden lasten kuolemia oli 67, mikä oli 20 lasta vähemmän kuin edellisenä vuonna.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 err="1"/>
              <a:t>Perinataalivaihe</a:t>
            </a:r>
            <a:r>
              <a:rPr lang="fi-FI" baseline="0" dirty="0"/>
              <a:t> = raskaus on kestänyt 22+0 raskausviikkoa ja jatkuu siihen saakka, kun lapsi on enintään seitsemän vuorokauden ikäinen.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Vuosina 2010-2015 Suomessa on </a:t>
            </a:r>
            <a:r>
              <a:rPr lang="fi-FI" baseline="0" dirty="0" err="1"/>
              <a:t>perinataalivaiheessa</a:t>
            </a:r>
            <a:r>
              <a:rPr lang="fi-FI" baseline="0" dirty="0"/>
              <a:t> menehtynyt keskimäärin 230 vauvaa vuodessa (Tilastokeskus, Sanna Pirisen gradu).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Kohtukuolemia on tapahtunut viime vuosina noin 160 (Tilastokeskus).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Ensimmäisenä elinvuotenaan on kuollut viime vuosina noin 100-150 (Tilastokeskus).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1-14 -vuotiaita lapsia on kuollut viime vuosina alle 100 (Tilastokeskus).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i-FI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Kohtukuolema = äidin raskauden kesto vähintään 22 viikkoa tai lapsen paino vähintään 500 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dirty="0"/>
              <a:t>Kohtukuoleman syy</a:t>
            </a:r>
            <a:r>
              <a:rPr lang="fi-FI" baseline="0" dirty="0"/>
              <a:t> </a:t>
            </a:r>
            <a:r>
              <a:rPr lang="fi-FI" dirty="0"/>
              <a:t>saadaan selvitettyä yli 90 %:ssa tapauksista</a:t>
            </a:r>
            <a:r>
              <a:rPr lang="fi-FI" baseline="0" dirty="0"/>
              <a:t>, Duodecimin Terveyskirjasto: http://www.terveyskirjasto.fi/terveyskirjasto/tk.koti?p_artikkeli=dlk00876.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Kohtukuoleman syynä voi olla esim. vauvan hapenpuute tai kehityshäiriö.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Suurin osa syntyneistä lapsista kuolee lyhyen raskauden keston ja pienikokoisuuden vuoksi. Myös aivoverenvuoto, synnynnäiset epämuodostumat ja kromosomipoikkeavuudet ovat yleisimpiä vastasyntyneiden kuolinsyitä.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aseline="0" dirty="0"/>
              <a:t>Raskauteen tai synnytykseen liittyviin syihin kuolleita naisia on viimeisen kymmenen vuoden aikana ollut keskimäärin kolme vuodessa (äitiyskuolema).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F4ED0-8CD5-0E48-AF46-F74C2B43901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6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fi/til/ksyyt/2015/ksyyt_2015_2016-12-30_kat_007_fi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Näkökulmia ja vertaistuen toimivia käytäntöjä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54955" y="4909356"/>
            <a:ext cx="8825658" cy="861420"/>
          </a:xfrm>
        </p:spPr>
        <p:txBody>
          <a:bodyPr/>
          <a:lstStyle/>
          <a:p>
            <a:r>
              <a:rPr lang="fi-FI" dirty="0"/>
              <a:t>Surukonferenssin työpaja 27.4.-28.4.2017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187" y="4252637"/>
            <a:ext cx="1518139" cy="15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5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Huoma – Henkirikoksen uhrien läheiset 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Suomessa kuolee henkirikoksen seurauksena noin 100 ihmistä vuodessa.</a:t>
            </a:r>
          </a:p>
          <a:p>
            <a:r>
              <a:rPr lang="fi-FI" sz="2400" dirty="0"/>
              <a:t>Kuolema aina äkillinen ja helposti traumatisoiva.</a:t>
            </a:r>
          </a:p>
          <a:p>
            <a:r>
              <a:rPr lang="fi-FI" sz="2400" dirty="0"/>
              <a:t>Oikeudenkäynti, media, korvausten hakeminen, talous…</a:t>
            </a:r>
          </a:p>
          <a:p>
            <a:r>
              <a:rPr lang="fi-FI" sz="2400" dirty="0"/>
              <a:t>Satuttaa omaisia ja läheisiä, mutta aiheuttaa myös pelkoa lähiympäristöön.</a:t>
            </a:r>
          </a:p>
          <a:p>
            <a:r>
              <a:rPr lang="fi-FI" sz="2400" dirty="0"/>
              <a:t>Useilla elämää haittaavia fyysisiä ja/tai psyykkisiä oireita vielä viiden vuoden jälkeen.</a:t>
            </a:r>
          </a:p>
          <a:p>
            <a:r>
              <a:rPr lang="fi-FI" sz="2400" dirty="0"/>
              <a:t>Oman psyykeen muutos – Miten tunnistan itseni ja omat tarpeeni?</a:t>
            </a:r>
          </a:p>
        </p:txBody>
      </p:sp>
    </p:spTree>
    <p:extLst>
      <p:ext uri="{BB962C8B-B14F-4D97-AF65-F5344CB8AC3E}">
        <p14:creationId xmlns:p14="http://schemas.microsoft.com/office/powerpoint/2010/main" val="93056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Huoma – Henkirikoksen uhrien läheiset ry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7" y="2387677"/>
            <a:ext cx="2664253" cy="163510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15" y="1281995"/>
            <a:ext cx="4578702" cy="247891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" y="4428195"/>
            <a:ext cx="3831961" cy="228573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498" y="3920418"/>
            <a:ext cx="3376613" cy="253432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39" y="5194476"/>
            <a:ext cx="2007358" cy="150662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57" y="3145074"/>
            <a:ext cx="2979656" cy="204250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57" y="1618728"/>
            <a:ext cx="2189682" cy="145978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83" y="5302806"/>
            <a:ext cx="1003463" cy="14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4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7627" y="182076"/>
            <a:ext cx="9404723" cy="140053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9175"/>
                </a:solidFill>
                <a:latin typeface="Arial"/>
                <a:cs typeface="Arial"/>
              </a:rPr>
              <a:t>KÄPY-Lapsikuolemaperheet ry</a:t>
            </a:r>
            <a:br>
              <a:rPr lang="fi-FI" dirty="0">
                <a:solidFill>
                  <a:srgbClr val="009175"/>
                </a:solidFill>
                <a:latin typeface="Arial"/>
                <a:cs typeface="Arial"/>
              </a:rPr>
            </a:br>
            <a:r>
              <a:rPr lang="fi-FI" sz="3600" b="1" dirty="0">
                <a:solidFill>
                  <a:srgbClr val="009175"/>
                </a:solidFill>
                <a:latin typeface="Arial"/>
                <a:cs typeface="Arial"/>
              </a:rPr>
              <a:t>Lapsensa menettäneet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0623" y="1650210"/>
            <a:ext cx="10515600" cy="486866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fi-FI" sz="2400" dirty="0"/>
              <a:t>Lapsi on olemassa, kun raskaus on alkanut, eikä lapsi-vanhempisuhde pääty täysi-ikäisyyteenkään.</a:t>
            </a:r>
          </a:p>
          <a:p>
            <a:pPr>
              <a:spcBef>
                <a:spcPts val="800"/>
              </a:spcBef>
            </a:pPr>
            <a:r>
              <a:rPr lang="fi-FI" sz="2400" dirty="0"/>
              <a:t>Vuonna 2015 Suomessa kuoli 335 alle 15-vuotiasta lasta (sis. kohtukuolemat). 15–19 -vuotiaita nuoria kuoli 82. </a:t>
            </a:r>
          </a:p>
          <a:p>
            <a:pPr>
              <a:spcBef>
                <a:spcPts val="800"/>
              </a:spcBef>
            </a:pPr>
            <a:r>
              <a:rPr lang="fi-FI" sz="2400" dirty="0"/>
              <a:t>Surun pitkäaikaisuus</a:t>
            </a:r>
          </a:p>
          <a:p>
            <a:pPr>
              <a:spcBef>
                <a:spcPts val="800"/>
              </a:spcBef>
            </a:pPr>
            <a:r>
              <a:rPr lang="fi-FI" sz="2400" dirty="0"/>
              <a:t>Ymmärryksen sijaan vastaanottavaisuus ja läsnäolo</a:t>
            </a:r>
          </a:p>
          <a:p>
            <a:pPr>
              <a:spcBef>
                <a:spcPts val="800"/>
              </a:spcBef>
            </a:pPr>
            <a:r>
              <a:rPr lang="fi-FI" sz="2400" dirty="0"/>
              <a:t>Kuolleen lapsen arvostus ja kunnioittaminen( nimellä puhuttelu)</a:t>
            </a:r>
          </a:p>
          <a:p>
            <a:pPr>
              <a:spcBef>
                <a:spcPts val="800"/>
              </a:spcBef>
            </a:pPr>
            <a:r>
              <a:rPr lang="fi-FI" sz="2400" dirty="0"/>
              <a:t>Surun eriaikaisuus vanhempien välillä</a:t>
            </a:r>
          </a:p>
          <a:p>
            <a:pPr>
              <a:spcBef>
                <a:spcPts val="800"/>
              </a:spcBef>
            </a:pPr>
            <a:r>
              <a:rPr lang="fi-FI" sz="2400" dirty="0"/>
              <a:t>Surevan perheen elävät lapset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457200">
              <a:defRPr/>
            </a:pPr>
            <a:fld id="{39F00F2C-3224-C54C-ACBC-287D8460BF0D}" type="slidenum">
              <a:rPr lang="fi-FI" sz="1800">
                <a:solidFill>
                  <a:prstClr val="black">
                    <a:tint val="75000"/>
                  </a:prstClr>
                </a:solidFill>
                <a:latin typeface="Arial"/>
              </a:rPr>
              <a:pPr algn="ctr" defTabSz="457200">
                <a:defRPr/>
              </a:pPr>
              <a:t>12</a:t>
            </a:fld>
            <a:endParaRPr lang="fi-FI" sz="1800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597132" y="6277444"/>
            <a:ext cx="8013468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fi-FI" sz="1200" dirty="0">
                <a:solidFill>
                  <a:prstClr val="black"/>
                </a:solidFill>
              </a:rPr>
              <a:t>Suomen virallinen tilasto. Kuolemansyyt. 2015, 7. Ensimmäisen ikävuoden aikana kuolleita ennätyksellisen vähän. </a:t>
            </a:r>
            <a:r>
              <a:rPr lang="fi-FI" sz="1200" dirty="0">
                <a:hlinkClick r:id="rId3"/>
              </a:rPr>
              <a:t>http://www.stat.fi/til/ksyyt/2015/ksyyt_2015_2016-12-30_kat_007_fi.html</a:t>
            </a:r>
            <a:r>
              <a:rPr lang="fi-FI" sz="1200" dirty="0"/>
              <a:t> </a:t>
            </a:r>
          </a:p>
          <a:p>
            <a:pPr>
              <a:spcBef>
                <a:spcPts val="800"/>
              </a:spcBef>
              <a:defRPr/>
            </a:pPr>
            <a:endParaRPr lang="fi-FI" sz="1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49" y="5511395"/>
            <a:ext cx="1048580" cy="11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2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Käpy – Lapsikuolemaperheet ry</a:t>
            </a:r>
            <a:br>
              <a:rPr lang="fi-FI" dirty="0"/>
            </a:br>
            <a:r>
              <a:rPr lang="fi-FI" b="1" dirty="0"/>
              <a:t>Tukihenkilötoiminta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Koulutettuja vertaisia - tukihenkilön käsikirja</a:t>
            </a:r>
          </a:p>
          <a:p>
            <a:r>
              <a:rPr lang="fi-FI" dirty="0"/>
              <a:t>Etsitään henkilökohtaista tukea kaipaavalle saman kokenut vanhempi --- vahva vertaisuuden kokemus</a:t>
            </a:r>
          </a:p>
          <a:p>
            <a:r>
              <a:rPr lang="fi-FI" dirty="0"/>
              <a:t>Tukipyynnöt voivat tulla perheeltä itseltään tai ammattilaisten kautta</a:t>
            </a:r>
          </a:p>
          <a:p>
            <a:r>
              <a:rPr lang="fi-FI" dirty="0"/>
              <a:t>Puhelintuki sovituin määräajoin: </a:t>
            </a:r>
            <a:r>
              <a:rPr lang="fi-FI" b="1" dirty="0"/>
              <a:t>tukihenkilö soittaa </a:t>
            </a:r>
            <a:r>
              <a:rPr lang="fi-FI" dirty="0"/>
              <a:t>tuettavalle, ei kuitenkaan useammin kuin kerran viikossa (vapaaehtoisen jaksaminen)</a:t>
            </a:r>
          </a:p>
          <a:p>
            <a:r>
              <a:rPr lang="fi-FI" dirty="0"/>
              <a:t>Tukihenkilöt voivat sopia tavasta tukea; soitot, sähköposti, tapaamiset, </a:t>
            </a:r>
            <a:r>
              <a:rPr lang="fi-FI" dirty="0" err="1"/>
              <a:t>WhatsApp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597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Käpy – Lapsikuolemaperheet </a:t>
            </a:r>
            <a:r>
              <a:rPr lang="fi-FI" sz="4000" dirty="0"/>
              <a:t>ry</a:t>
            </a:r>
            <a:br>
              <a:rPr lang="fi-FI" sz="4000" dirty="0"/>
            </a:br>
            <a:r>
              <a:rPr lang="fi-FI" sz="4000" b="1" dirty="0"/>
              <a:t>Tukihenkilötoiminta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Ennalta sovittu soittokertojen määrä (</a:t>
            </a:r>
            <a:r>
              <a:rPr lang="fi-FI" dirty="0" err="1"/>
              <a:t>esim</a:t>
            </a:r>
            <a:r>
              <a:rPr lang="fi-FI" dirty="0"/>
              <a:t> 5 soittoa) tai sitten määräämätön aika niin kauan kuin tuettava kokee tarvetta</a:t>
            </a:r>
          </a:p>
          <a:p>
            <a:r>
              <a:rPr lang="fi-FI" dirty="0"/>
              <a:t>Tukihenkilön elämäntilanne myös huomioon</a:t>
            </a:r>
          </a:p>
          <a:p>
            <a:r>
              <a:rPr lang="fi-FI" dirty="0"/>
              <a:t>Tukisuhteiden päättäminen</a:t>
            </a:r>
          </a:p>
          <a:p>
            <a:r>
              <a:rPr lang="fi-FI" dirty="0"/>
              <a:t>Seuranta yhdistyksen toimistolta, työnohjauksen tarjonta tukihenkilöille</a:t>
            </a:r>
          </a:p>
          <a:p>
            <a:r>
              <a:rPr lang="fi-FI" dirty="0"/>
              <a:t>Kerätään palautetta tuettavalta tukihenkilölle</a:t>
            </a:r>
          </a:p>
          <a:p>
            <a:r>
              <a:rPr lang="fi-FI" dirty="0"/>
              <a:t>Epävirallista tukihenkilötoimintaa esim. FB keskusteluryhmien kautta</a:t>
            </a:r>
          </a:p>
        </p:txBody>
      </p:sp>
    </p:spTree>
    <p:extLst>
      <p:ext uri="{BB962C8B-B14F-4D97-AF65-F5344CB8AC3E}">
        <p14:creationId xmlns:p14="http://schemas.microsoft.com/office/powerpoint/2010/main" val="203665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Läheisen itsemurha</a:t>
            </a:r>
            <a:br>
              <a:rPr lang="fi-FI" dirty="0"/>
            </a:br>
            <a:r>
              <a:rPr lang="fi-FI" sz="3200" dirty="0"/>
              <a:t>Surunauha 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2052918"/>
            <a:ext cx="8662857" cy="4630686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Suomessa </a:t>
            </a:r>
            <a:r>
              <a:rPr lang="fi-FI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700-800 itsemurhaa </a:t>
            </a:r>
            <a:r>
              <a:rPr lang="fi-FI" dirty="0"/>
              <a:t>vuodessa; tuhansia surevia; yrityksiä 10 000 – 20 000; Suomi edelleen kärkimaita</a:t>
            </a:r>
          </a:p>
          <a:p>
            <a:r>
              <a:rPr lang="fi-FI" dirty="0"/>
              <a:t>Itsemurha läheisen näkökulmasta:</a:t>
            </a:r>
          </a:p>
          <a:p>
            <a:pPr marL="457200" lvl="1" indent="0">
              <a:buNone/>
            </a:pPr>
            <a:r>
              <a:rPr lang="fi-FI" dirty="0"/>
              <a:t>tulee usein yllätyksenä / on voinut olla merkkejä / on voinut olla aiempia yrityksiä / osa kokee, ettei ei ollut mitään merkkejä</a:t>
            </a:r>
          </a:p>
          <a:p>
            <a:r>
              <a:rPr lang="fi-FI" dirty="0"/>
              <a:t>Epätietoisuus, syyllisyys, häpeä, viha, katkeruus, ei mahdollisuutta hyvästeihin, tarve löytää selitys, joillekin myös helpotus  (yksilöllisyys!) </a:t>
            </a:r>
          </a:p>
          <a:p>
            <a:r>
              <a:rPr lang="fi-FI" dirty="0"/>
              <a:t>”On aika ennen itsemurhaa ja aika sen jälkeen.”</a:t>
            </a:r>
          </a:p>
          <a:p>
            <a:r>
              <a:rPr lang="fi-FI" dirty="0"/>
              <a:t>Puhumattomuus? </a:t>
            </a:r>
            <a:r>
              <a:rPr lang="fi-FI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Tabu? </a:t>
            </a:r>
            <a:r>
              <a:rPr lang="fi-FI" dirty="0"/>
              <a:t>Leimautumisen pelko? </a:t>
            </a:r>
            <a:r>
              <a:rPr lang="fi-FI" dirty="0">
                <a:sym typeface="Wingdings" panose="05000000000000000000" pitchFamily="2" charset="2"/>
              </a:rPr>
              <a:t> Miten vaikuttavat avun hakemiseen? Monet jäävät yksin.</a:t>
            </a:r>
          </a:p>
          <a:p>
            <a:r>
              <a:rPr lang="fi-FI" dirty="0"/>
              <a:t>Oman itsemurha-riskin kasvu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</a:t>
            </a:r>
            <a:r>
              <a:rPr lang="fi-F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läheisten tukeminen </a:t>
            </a:r>
            <a:r>
              <a:rPr lang="fi-FI" dirty="0"/>
              <a:t>tärkeää;</a:t>
            </a:r>
            <a:br>
              <a:rPr lang="fi-FI" dirty="0"/>
            </a:br>
            <a:r>
              <a:rPr lang="fi-FI" dirty="0"/>
              <a:t>esim. nuoret, ystävänsä menettäneet ja kopioidut itsemurhat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Toisaalta oikeanlainen tuki auttaa </a:t>
            </a:r>
            <a:r>
              <a:rPr lang="fi-FI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täysipainoisen elämän jatkamisessa</a:t>
            </a:r>
          </a:p>
        </p:txBody>
      </p:sp>
    </p:spTree>
    <p:extLst>
      <p:ext uri="{BB962C8B-B14F-4D97-AF65-F5344CB8AC3E}">
        <p14:creationId xmlns:p14="http://schemas.microsoft.com/office/powerpoint/2010/main" val="201655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Vertaistukea verkossa</a:t>
            </a:r>
            <a:br>
              <a:rPr lang="fi-FI" dirty="0"/>
            </a:br>
            <a:r>
              <a:rPr lang="fi-FI" sz="3200" dirty="0"/>
              <a:t>Surunauha 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2052918"/>
            <a:ext cx="9388721" cy="4195481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valtakunnallista vertaistukitoimintaa: ryhmät, puhelin, tapaamiset, viikonloppukurssit, </a:t>
            </a:r>
            <a:r>
              <a:rPr lang="fi-FI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verkkotuki</a:t>
            </a:r>
            <a:r>
              <a:rPr lang="fi-FI" dirty="0"/>
              <a:t>, koulutukset, tapahtumat</a:t>
            </a:r>
          </a:p>
          <a:p>
            <a:endParaRPr lang="fi-FI" dirty="0"/>
          </a:p>
          <a:p>
            <a:r>
              <a:rPr lang="fi-FI" dirty="0"/>
              <a:t>Verkkokeskustelu </a:t>
            </a:r>
            <a:r>
              <a:rPr lang="fi-FI" dirty="0">
                <a:sym typeface="Wingdings" panose="05000000000000000000" pitchFamily="2" charset="2"/>
              </a:rPr>
              <a:t> turvallinen paikka jakaa kokemuksia ja ajatuksia, ei jää yksin surun ja muiden tunteiden kanssa</a:t>
            </a:r>
          </a:p>
          <a:p>
            <a:r>
              <a:rPr lang="fi-FI" dirty="0" err="1">
                <a:sym typeface="Wingdings" panose="05000000000000000000" pitchFamily="2" charset="2"/>
              </a:rPr>
              <a:t>Moderoitu</a:t>
            </a:r>
            <a:r>
              <a:rPr lang="fi-FI" dirty="0">
                <a:sym typeface="Wingdings" panose="05000000000000000000" pitchFamily="2" charset="2"/>
              </a:rPr>
              <a:t>, suljettu alue, kirjautumalla, nimimerkillä, toiminut 10 v</a:t>
            </a:r>
          </a:p>
          <a:p>
            <a:r>
              <a:rPr lang="fi-FI" dirty="0">
                <a:sym typeface="Wingdings" panose="05000000000000000000" pitchFamily="2" charset="2"/>
              </a:rPr>
              <a:t>Merkitys suuri: osalle </a:t>
            </a:r>
            <a:r>
              <a:rPr lang="fi-FI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ainoa tila ja paikka käsitellä </a:t>
            </a:r>
            <a:r>
              <a:rPr lang="fi-FI" dirty="0">
                <a:sym typeface="Wingdings" panose="05000000000000000000" pitchFamily="2" charset="2"/>
              </a:rPr>
              <a:t>(ei ehkä uskalla ryhmään)</a:t>
            </a:r>
          </a:p>
          <a:p>
            <a:r>
              <a:rPr lang="fi-FI" dirty="0">
                <a:sym typeface="Wingdings" panose="05000000000000000000" pitchFamily="2" charset="2"/>
              </a:rPr>
              <a:t>Muiden tarinat tuovat lohtua  helpottaa huomata, etten ole ainoa, en ole yksin, muillakin samoja kokemuksia</a:t>
            </a:r>
          </a:p>
          <a:p>
            <a:r>
              <a:rPr lang="fi-FI" dirty="0">
                <a:sym typeface="Wingdings" panose="05000000000000000000" pitchFamily="2" charset="2"/>
              </a:rPr>
              <a:t>Surun eri vaiheessa olevia vertaisia  </a:t>
            </a:r>
            <a:r>
              <a:rPr lang="fi-FI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”Tästä todella voi selvitä!”</a:t>
            </a:r>
          </a:p>
          <a:p>
            <a:r>
              <a:rPr lang="fi-FI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”Täällä kaikki ymmärtävät.”</a:t>
            </a: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138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Vertaistukea verkossa</a:t>
            </a:r>
            <a:br>
              <a:rPr lang="fi-FI" dirty="0"/>
            </a:br>
            <a:r>
              <a:rPr lang="fi-FI" sz="3200" dirty="0"/>
              <a:t>Surunauha ry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22" y="1524000"/>
            <a:ext cx="2563612" cy="4826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277" y="338963"/>
            <a:ext cx="3193114" cy="6011037"/>
          </a:xfrm>
          <a:prstGeom prst="rect">
            <a:avLst/>
          </a:prstGeom>
        </p:spPr>
      </p:pic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1104293" y="2302782"/>
            <a:ext cx="8946541" cy="4195481"/>
          </a:xfrm>
        </p:spPr>
        <p:txBody>
          <a:bodyPr/>
          <a:lstStyle/>
          <a:p>
            <a:r>
              <a:rPr lang="fi-FI" dirty="0"/>
              <a:t>Lohtu-sovellus</a:t>
            </a:r>
          </a:p>
          <a:p>
            <a:r>
              <a:rPr lang="fi-FI" dirty="0"/>
              <a:t>Julkaistu 2016</a:t>
            </a:r>
          </a:p>
          <a:p>
            <a:r>
              <a:rPr lang="fi-FI" dirty="0"/>
              <a:t>Kännykät, tabletit</a:t>
            </a:r>
          </a:p>
          <a:p>
            <a:r>
              <a:rPr lang="fi-FI" dirty="0"/>
              <a:t>300 latausta</a:t>
            </a:r>
          </a:p>
          <a:p>
            <a:r>
              <a:rPr lang="fi-FI" dirty="0"/>
              <a:t>Sama keskustelualue kuin</a:t>
            </a:r>
            <a:br>
              <a:rPr lang="fi-FI" dirty="0"/>
            </a:br>
            <a:r>
              <a:rPr lang="fi-FI" dirty="0"/>
              <a:t>nettiselaimella</a:t>
            </a:r>
          </a:p>
          <a:p>
            <a:r>
              <a:rPr lang="fi-FI" dirty="0"/>
              <a:t>Nuoret!</a:t>
            </a:r>
          </a:p>
          <a:p>
            <a:r>
              <a:rPr lang="fi-FI" dirty="0"/>
              <a:t>Jatkokehitys alkanut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6076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Keskustele ryhmässäsi: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Toimivia käytäntöjä ja</a:t>
            </a:r>
            <a:br>
              <a:rPr lang="fi-FI" sz="4400" dirty="0"/>
            </a:br>
            <a:r>
              <a:rPr lang="fi-FI" sz="4400" dirty="0"/>
              <a:t>ideoita surevien kanssa työskentelyssä</a:t>
            </a:r>
          </a:p>
          <a:p>
            <a:pPr marL="0" indent="0">
              <a:buNone/>
            </a:pPr>
            <a:br>
              <a:rPr lang="fi-FI" sz="4400" dirty="0"/>
            </a:br>
            <a:r>
              <a:rPr lang="fi-FI" sz="2400" dirty="0"/>
              <a:t>Kerro muille, miten teillä toimittu tai kerro ideastasi.</a:t>
            </a:r>
          </a:p>
        </p:txBody>
      </p:sp>
    </p:spTree>
    <p:extLst>
      <p:ext uri="{BB962C8B-B14F-4D97-AF65-F5344CB8AC3E}">
        <p14:creationId xmlns:p14="http://schemas.microsoft.com/office/powerpoint/2010/main" val="306837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 osallistumisesta työpajaan!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50" y="2468880"/>
            <a:ext cx="2715619" cy="73013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068" y="4252637"/>
            <a:ext cx="1106336" cy="110633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241" y="4776349"/>
            <a:ext cx="444141" cy="44414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802" y="4776350"/>
            <a:ext cx="444141" cy="44414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19" y="1853248"/>
            <a:ext cx="1779565" cy="1927862"/>
          </a:xfrm>
          <a:prstGeom prst="rect">
            <a:avLst/>
          </a:prstGeom>
        </p:spPr>
      </p:pic>
      <p:pic>
        <p:nvPicPr>
          <p:cNvPr id="9" name="Kuva 8" descr="C:\Users\KÄPY\AppData\Local\Microsoft\Windows\INetCache\Content.Word\nuoretlesket ei taustaa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02" y="4252637"/>
            <a:ext cx="1352718" cy="1251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6390" y="4442910"/>
            <a:ext cx="2856633" cy="988396"/>
          </a:xfrm>
          <a:prstGeom prst="rect">
            <a:avLst/>
          </a:prstGeom>
        </p:spPr>
      </p:pic>
      <p:pic>
        <p:nvPicPr>
          <p:cNvPr id="1026" name="Picture 2" descr="http://www.mielenterveysseura.fi/sites/default/files/inline/mieli_logo_seura_white_lar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59" y="2126097"/>
            <a:ext cx="2714559" cy="138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1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Tervetuloa työpajaan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200" dirty="0"/>
              <a:t>Suomen Mielenterveysseura, kriisikeskustoiminnat, Reija Tuomisalo, ryhmätoimintojen päällikkö</a:t>
            </a:r>
          </a:p>
          <a:p>
            <a:r>
              <a:rPr lang="fi-FI" sz="2200" dirty="0"/>
              <a:t>Suomen nuoret lesket ry: Sirpa Mynttinen, toiminnanjohtaja</a:t>
            </a:r>
          </a:p>
          <a:p>
            <a:r>
              <a:rPr lang="fi-FI" sz="2200" dirty="0"/>
              <a:t>Huoma –  Henkirikoksen uhrien läheiset ry: Sanna </a:t>
            </a:r>
            <a:r>
              <a:rPr lang="fi-FI" sz="2200" dirty="0" err="1"/>
              <a:t>Kalajanniska</a:t>
            </a:r>
            <a:r>
              <a:rPr lang="fi-FI" sz="2200" dirty="0"/>
              <a:t>, toiminnanjohtaja</a:t>
            </a:r>
          </a:p>
          <a:p>
            <a:r>
              <a:rPr lang="fi-FI" sz="2200" dirty="0"/>
              <a:t>Käpy – Lapsikuolemaperheet ry: Sanna Rantanen, </a:t>
            </a:r>
            <a:r>
              <a:rPr lang="fi-FI" sz="2200" dirty="0" err="1"/>
              <a:t>vs</a:t>
            </a:r>
            <a:r>
              <a:rPr lang="fi-FI" sz="2200" dirty="0"/>
              <a:t> toiminnanjohtaja</a:t>
            </a:r>
          </a:p>
          <a:p>
            <a:r>
              <a:rPr lang="fi-FI" sz="2200" dirty="0"/>
              <a:t>Surunauha ry – vertaistukea itsemurhan tehneiden läheisille: Viivi Suihkonen, toiminnanjohtaja</a:t>
            </a:r>
          </a:p>
        </p:txBody>
      </p:sp>
    </p:spTree>
    <p:extLst>
      <p:ext uri="{BB962C8B-B14F-4D97-AF65-F5344CB8AC3E}">
        <p14:creationId xmlns:p14="http://schemas.microsoft.com/office/powerpoint/2010/main" val="39915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Mielenterveysseura</a:t>
            </a:r>
            <a:br>
              <a:rPr lang="fi-FI" dirty="0"/>
            </a:br>
            <a:r>
              <a:rPr lang="fi-FI" dirty="0"/>
              <a:t>SOS-kriisikeskus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2316871"/>
            <a:ext cx="8946541" cy="4195481"/>
          </a:xfrm>
        </p:spPr>
        <p:txBody>
          <a:bodyPr>
            <a:normAutofit fontScale="47500" lnSpcReduction="20000"/>
          </a:bodyPr>
          <a:lstStyle/>
          <a:p>
            <a:r>
              <a:rPr lang="fi-FI" sz="4400" b="1" dirty="0"/>
              <a:t>Äkillisesti läheisensä menettäneiden ryhmät</a:t>
            </a:r>
          </a:p>
          <a:p>
            <a:r>
              <a:rPr lang="fi-FI" sz="4400" dirty="0"/>
              <a:t>ammatillisesti ohjatut vertaistukiryhmät, 5 – 10 osallistujaa ja 2 ohjaajaa, 15 viikoittaista ryhmätapaamista 2h kerrallaan ja jatkotapaaminen</a:t>
            </a:r>
          </a:p>
          <a:p>
            <a:r>
              <a:rPr lang="fi-FI" sz="4400" dirty="0"/>
              <a:t>menetys onnettomuuden tai äkillisen sairauden kautta</a:t>
            </a:r>
          </a:p>
          <a:p>
            <a:r>
              <a:rPr lang="fi-FI" sz="4400" dirty="0"/>
              <a:t>vanhemman, sisaruksen, puolison tai muun läheisen menettäneet – erikseen ryhmät nuoren tai aikuisen lapsensa menettäneille</a:t>
            </a:r>
          </a:p>
          <a:p>
            <a:r>
              <a:rPr lang="fi-FI" sz="4400" dirty="0"/>
              <a:t>mikäli hakijoita riittävästi pidetään puolisonsa menettäneille ryhmä erikseen </a:t>
            </a:r>
          </a:p>
          <a:p>
            <a:r>
              <a:rPr lang="fi-FI" sz="4400" dirty="0"/>
              <a:t>lisääntyneet hakijamäärät parin viime vuoden aikana</a:t>
            </a:r>
          </a:p>
          <a:p>
            <a:pPr marL="0" indent="0">
              <a:buNone/>
            </a:pPr>
            <a:endParaRPr lang="fi-FI" sz="4400" dirty="0"/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61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Mielenterveysseura</a:t>
            </a:r>
            <a:br>
              <a:rPr lang="fi-FI" dirty="0"/>
            </a:br>
            <a:r>
              <a:rPr lang="fi-FI" dirty="0"/>
              <a:t>SOS-kriisikeskus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2345149"/>
            <a:ext cx="8946541" cy="4195481"/>
          </a:xfrm>
        </p:spPr>
        <p:txBody>
          <a:bodyPr/>
          <a:lstStyle/>
          <a:p>
            <a:r>
              <a:rPr lang="fi-FI" dirty="0"/>
              <a:t>Menetystarinoiden kertominen käynnistää vertaistuen nopeasti – kuulla ja tulla kuulluksi oman tarinan myötä</a:t>
            </a:r>
          </a:p>
          <a:p>
            <a:r>
              <a:rPr lang="fi-FI" dirty="0"/>
              <a:t>Vertaisten kokemusasiantuntijuuden ja ammattilaisten ohjauksen yhdistelmä </a:t>
            </a:r>
          </a:p>
          <a:p>
            <a:r>
              <a:rPr lang="fi-FI" dirty="0"/>
              <a:t>Ohjaajapari vastaa prosessin kuljettamisesta menetystarinoiden jakamisesta vaikeiden tunteiden käsittelyyn ja kohti omia voimavaroja, selviytymisen keinoja ja tulevaisuuden näkymiä</a:t>
            </a:r>
          </a:p>
          <a:p>
            <a:r>
              <a:rPr lang="fi-FI" dirty="0"/>
              <a:t>Muistelukerrat merkittäviä</a:t>
            </a:r>
          </a:p>
          <a:p>
            <a:r>
              <a:rPr lang="fi-FI" dirty="0"/>
              <a:t>Taustalla narratiivinen, dialoginen ja konstruktivistinen työote</a:t>
            </a:r>
          </a:p>
        </p:txBody>
      </p:sp>
    </p:spTree>
    <p:extLst>
      <p:ext uri="{BB962C8B-B14F-4D97-AF65-F5344CB8AC3E}">
        <p14:creationId xmlns:p14="http://schemas.microsoft.com/office/powerpoint/2010/main" val="113262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Mielenterveysseura</a:t>
            </a:r>
            <a:br>
              <a:rPr lang="fi-FI" dirty="0"/>
            </a:br>
            <a:r>
              <a:rPr lang="fi-FI" dirty="0"/>
              <a:t>SOS-kriisikeskus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2184896"/>
            <a:ext cx="8946541" cy="4195481"/>
          </a:xfrm>
        </p:spPr>
        <p:txBody>
          <a:bodyPr/>
          <a:lstStyle/>
          <a:p>
            <a:r>
              <a:rPr lang="fi-FI" dirty="0"/>
              <a:t>Eniten kiitosta saa vertaisuuden toteutuminen, lisäksi kiitellään ohjaajien osaamista ja toiveikkuuden lisääntymistä</a:t>
            </a:r>
          </a:p>
          <a:p>
            <a:r>
              <a:rPr lang="fi-FI" dirty="0"/>
              <a:t>Vertaisuuden toteutuminen hyvin edellyttää ryhmän sopivaa kokoonpanoa (haastattelut ennen ryhmää suuressa roolissa) sekä toimivia rakenteita ja sisällön ohjausta</a:t>
            </a:r>
          </a:p>
          <a:p>
            <a:r>
              <a:rPr lang="fi-FI" dirty="0"/>
              <a:t>Palautteissa numeraalisten arvioiden keskiarvo yli 4 (asteikolla 1 – 5) </a:t>
            </a:r>
          </a:p>
          <a:p>
            <a:r>
              <a:rPr lang="fi-FI" dirty="0"/>
              <a:t>Toisinaan toivotaan ammattilaisten luentoja, ohjeita selviytymiseen sekä enemmän </a:t>
            </a:r>
            <a:r>
              <a:rPr lang="fi-FI" dirty="0" err="1"/>
              <a:t>toiminnallisuutta</a:t>
            </a:r>
            <a:r>
              <a:rPr lang="fi-FI" dirty="0"/>
              <a:t>, toisaalta juuri yhteiset keskustelut ja jakaminen saavat kiitosta</a:t>
            </a:r>
          </a:p>
          <a:p>
            <a:r>
              <a:rPr lang="fi-FI" dirty="0"/>
              <a:t>Pitempiä ryhmiä toivotaan jatkuvasti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979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Nuorena </a:t>
            </a:r>
            <a:r>
              <a:rPr lang="fi-FI" altLang="fi-FI" dirty="0" err="1"/>
              <a:t>leskeytyminen</a:t>
            </a:r>
            <a:br>
              <a:rPr lang="fi-FI" altLang="fi-FI" sz="3600" dirty="0"/>
            </a:br>
            <a:r>
              <a:rPr lang="fi-FI" sz="3200" dirty="0"/>
              <a:t>Suomen nuoret lesket 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 sz="2400" dirty="0"/>
              <a:t>Alle 65 v. leskiä yli 50 000, vuosittain </a:t>
            </a:r>
            <a:r>
              <a:rPr lang="fi-FI" altLang="fi-FI" sz="2400" dirty="0" err="1"/>
              <a:t>leskeytyy</a:t>
            </a:r>
            <a:r>
              <a:rPr lang="fi-FI" altLang="fi-FI" sz="2400" dirty="0"/>
              <a:t> noin 4500 työikäistä ( + avoliitosta </a:t>
            </a:r>
            <a:r>
              <a:rPr lang="fi-FI" altLang="fi-FI" sz="2400" dirty="0" err="1"/>
              <a:t>leskeytyneet</a:t>
            </a:r>
            <a:r>
              <a:rPr lang="fi-FI" altLang="fi-FI" sz="2400" dirty="0"/>
              <a:t>)</a:t>
            </a:r>
          </a:p>
          <a:p>
            <a:r>
              <a:rPr lang="fi-FI" altLang="fi-FI" sz="2400" dirty="0"/>
              <a:t>Elämänkumppanin, läheisimmän ihmisen ja hänen tukensa menetys</a:t>
            </a:r>
          </a:p>
          <a:p>
            <a:r>
              <a:rPr lang="fi-FI" altLang="fi-FI" sz="2400" dirty="0"/>
              <a:t>Arjen muuttuminen</a:t>
            </a:r>
          </a:p>
          <a:p>
            <a:r>
              <a:rPr lang="fi-FI" altLang="fi-FI" sz="2400" dirty="0"/>
              <a:t>Suunnitellun tulevaisuuden menetys</a:t>
            </a:r>
          </a:p>
          <a:p>
            <a:r>
              <a:rPr lang="fi-FI" altLang="fi-FI" sz="2400" dirty="0"/>
              <a:t>Elämän ja identiteetin rakentaminen uudelleen: </a:t>
            </a:r>
            <a:r>
              <a:rPr lang="fi-FI" altLang="fi-FI" sz="2400" i="1" dirty="0"/>
              <a:t>puolisosta leskeksi</a:t>
            </a:r>
          </a:p>
          <a:p>
            <a:r>
              <a:rPr lang="fi-FI" altLang="fi-FI" sz="2400" dirty="0"/>
              <a:t>Traumaattinen kriisi; kuolema usein yllättävä, toisaalta jos kuolemaan edeltänyt sairaus siitä johtuva trauma ja heikentyneet voimavarat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771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Nuorena </a:t>
            </a:r>
            <a:r>
              <a:rPr lang="fi-FI" altLang="fi-FI" dirty="0" err="1"/>
              <a:t>leskeytyminen</a:t>
            </a:r>
            <a:br>
              <a:rPr lang="fi-FI" altLang="fi-FI" sz="4800" dirty="0"/>
            </a:br>
            <a:r>
              <a:rPr lang="fi-FI" sz="3200" dirty="0"/>
              <a:t>Suomen nuoret lesket 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 sz="2400" dirty="0"/>
              <a:t>Puolison kuolemaan liittyvien velvoitteiden hoitaminen kuormittaa</a:t>
            </a:r>
          </a:p>
          <a:p>
            <a:r>
              <a:rPr lang="fi-FI" altLang="fi-FI" sz="2400" dirty="0"/>
              <a:t>Sosiaalisen verkoston muutoksia ja menetyksiä, roolin hakemista verkostoissa uudelleen</a:t>
            </a:r>
          </a:p>
          <a:p>
            <a:r>
              <a:rPr lang="fi-FI" altLang="fi-FI" sz="2400" dirty="0"/>
              <a:t>Kokemusta yksinäisyydestä</a:t>
            </a:r>
          </a:p>
          <a:p>
            <a:r>
              <a:rPr lang="fi-FI" altLang="fi-FI" sz="2400" dirty="0"/>
              <a:t>Taloudellisen tilanteen heikentyminen</a:t>
            </a:r>
          </a:p>
          <a:p>
            <a:r>
              <a:rPr lang="fi-FI" altLang="fi-FI" sz="2400" dirty="0"/>
              <a:t>Arjen velvollisuudet ja vastuut yksin</a:t>
            </a:r>
          </a:p>
          <a:p>
            <a:r>
              <a:rPr lang="fi-FI" altLang="fi-FI" sz="2400" dirty="0"/>
              <a:t>Leskivanhemmilla yksinhuoltajuus ja vastuu lapsen / lasten tukemisesta</a:t>
            </a:r>
          </a:p>
          <a:p>
            <a:r>
              <a:rPr lang="fi-FI" altLang="fi-FI" sz="2400" dirty="0"/>
              <a:t>Puolison fyysisen läheisyyden menetys, ”ihon ikävä”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775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235249" cy="1400530"/>
          </a:xfrm>
        </p:spPr>
        <p:txBody>
          <a:bodyPr/>
          <a:lstStyle/>
          <a:p>
            <a:r>
              <a:rPr lang="fi-FI" altLang="fi-FI" sz="3600" dirty="0"/>
              <a:t>Vertaistukiviikonloput leskiperheen tukena</a:t>
            </a:r>
            <a:br>
              <a:rPr lang="fi-FI" altLang="fi-FI" sz="3600" dirty="0"/>
            </a:br>
            <a:r>
              <a:rPr lang="fi-FI" sz="3200" dirty="0"/>
              <a:t>Suomen nuoret lesket 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altLang="fi-FI" sz="2400" dirty="0"/>
              <a:t>Viikonlopuissa 10-12 leskiperhettä</a:t>
            </a:r>
          </a:p>
          <a:p>
            <a:r>
              <a:rPr lang="fi-FI" altLang="fi-FI" sz="2400" dirty="0"/>
              <a:t>Kaikenikäiset lapset tervetulleita</a:t>
            </a:r>
          </a:p>
          <a:p>
            <a:r>
              <a:rPr lang="fi-FI" altLang="fi-FI" sz="2400" dirty="0"/>
              <a:t>Leskivanhemmilla on ryhmä, jossa käsitellään puolison kuoleman aiheuttaa elämänmuutosta, surua, lapsen surua ja tukemista sekä selviytymiskeinoja ja voimavaroja</a:t>
            </a:r>
          </a:p>
          <a:p>
            <a:r>
              <a:rPr lang="fi-FI" altLang="fi-FI" sz="2400" dirty="0"/>
              <a:t>Lapsille ja nuorille omat vertaisryhmät ikätason mukaan, pienille lastenhoitoryhmä</a:t>
            </a:r>
          </a:p>
          <a:p>
            <a:r>
              <a:rPr lang="fi-FI" altLang="fi-FI" sz="2400" dirty="0"/>
              <a:t>Ryhmien koko 4-8 lasta / nuorta</a:t>
            </a:r>
          </a:p>
          <a:p>
            <a:r>
              <a:rPr lang="fi-FI" altLang="fi-FI" sz="2400" dirty="0"/>
              <a:t>Ryhmät ammatillisesti ohjattuja ja tavoitteellisia</a:t>
            </a:r>
          </a:p>
          <a:p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675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96751" cy="1400530"/>
          </a:xfrm>
        </p:spPr>
        <p:txBody>
          <a:bodyPr/>
          <a:lstStyle/>
          <a:p>
            <a:r>
              <a:rPr lang="fi-FI" altLang="fi-FI" sz="3600" dirty="0"/>
              <a:t>Vertaistukiviikonloput leskiperheen tukena</a:t>
            </a:r>
            <a:br>
              <a:rPr lang="fi-FI" altLang="fi-FI" sz="4400" dirty="0"/>
            </a:br>
            <a:r>
              <a:rPr lang="fi-FI" sz="3200" dirty="0"/>
              <a:t>Suomen nuoret lesket 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2184895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sz="2400" dirty="0"/>
              <a:t>Ryhmät kokoontuvat </a:t>
            </a:r>
            <a:r>
              <a:rPr lang="fi-FI" altLang="fi-FI" sz="2400" dirty="0" err="1"/>
              <a:t>vkonlopun</a:t>
            </a:r>
            <a:r>
              <a:rPr lang="fi-FI" altLang="fi-FI" sz="2400" dirty="0"/>
              <a:t> aikana viisi kertaa, kokoontumisen kesto 1,5-2,5 h, alussa ja lopussa kaikkien osallistujien yhteinen kokoontuminen</a:t>
            </a:r>
          </a:p>
          <a:p>
            <a:r>
              <a:rPr lang="fi-FI" altLang="fi-FI" sz="2400" dirty="0"/>
              <a:t>Lasten ja nuorten ryhmissä kaksi ohjaajaa</a:t>
            </a:r>
          </a:p>
          <a:p>
            <a:r>
              <a:rPr lang="fi-FI" altLang="fi-FI" sz="2400" dirty="0"/>
              <a:t>Ohjaaja soittaa perheeseen ennen </a:t>
            </a:r>
            <a:r>
              <a:rPr lang="fi-FI" altLang="fi-FI" sz="2400" dirty="0" err="1"/>
              <a:t>vkonloppua</a:t>
            </a:r>
            <a:endParaRPr lang="fi-FI" altLang="fi-FI" sz="2400" dirty="0"/>
          </a:p>
          <a:p>
            <a:r>
              <a:rPr lang="fi-FI" altLang="fi-FI" sz="2400" dirty="0"/>
              <a:t>Ryhmissä käsitellään vanhemman kuolemaa ja sen vaikutuksia, surua, tunteita, selviytymiskeinoja, omia vahvuuksia ja tulevaisuutta, sekä muistellaan kuollutta vanhempaa</a:t>
            </a:r>
          </a:p>
          <a:p>
            <a:r>
              <a:rPr lang="fi-FI" altLang="fi-FI" sz="2400" dirty="0"/>
              <a:t>Käsittely toiminnallista, luovia menetelmiä hyödyntäen; kirjat, tehtävät, musiikki, käden työt…</a:t>
            </a:r>
          </a:p>
          <a:p>
            <a:pPr marL="0" indent="0" algn="r">
              <a:buNone/>
            </a:pPr>
            <a:r>
              <a:rPr lang="fi-FI" i="1" dirty="0"/>
              <a:t>www.nuoretlesket.fi</a:t>
            </a:r>
          </a:p>
        </p:txBody>
      </p:sp>
    </p:spTree>
    <p:extLst>
      <p:ext uri="{BB962C8B-B14F-4D97-AF65-F5344CB8AC3E}">
        <p14:creationId xmlns:p14="http://schemas.microsoft.com/office/powerpoint/2010/main" val="3293947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410</TotalTime>
  <Words>1465</Words>
  <Application>Microsoft Office PowerPoint</Application>
  <PresentationFormat>Laajakuva</PresentationFormat>
  <Paragraphs>150</Paragraphs>
  <Slides>19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Ioni</vt:lpstr>
      <vt:lpstr>Näkökulmia ja vertaistuen toimivia käytäntöjä</vt:lpstr>
      <vt:lpstr>Tervetuloa työpajaan</vt:lpstr>
      <vt:lpstr>Suomen Mielenterveysseura SOS-kriisikeskus </vt:lpstr>
      <vt:lpstr>Suomen Mielenterveysseura SOS-kriisikeskus </vt:lpstr>
      <vt:lpstr>Suomen Mielenterveysseura SOS-kriisikeskus </vt:lpstr>
      <vt:lpstr>Nuorena leskeytyminen Suomen nuoret lesket ry</vt:lpstr>
      <vt:lpstr>Nuorena leskeytyminen Suomen nuoret lesket ry</vt:lpstr>
      <vt:lpstr>Vertaistukiviikonloput leskiperheen tukena Suomen nuoret lesket ry</vt:lpstr>
      <vt:lpstr>Vertaistukiviikonloput leskiperheen tukena Suomen nuoret lesket ry</vt:lpstr>
      <vt:lpstr>Huoma – Henkirikoksen uhrien läheiset ry</vt:lpstr>
      <vt:lpstr>Huoma – Henkirikoksen uhrien läheiset ry</vt:lpstr>
      <vt:lpstr>KÄPY-Lapsikuolemaperheet ry Lapsensa menettäneet</vt:lpstr>
      <vt:lpstr>Käpy – Lapsikuolemaperheet ry Tukihenkilötoiminta</vt:lpstr>
      <vt:lpstr>Käpy – Lapsikuolemaperheet ry Tukihenkilötoiminta</vt:lpstr>
      <vt:lpstr>Läheisen itsemurha Surunauha ry</vt:lpstr>
      <vt:lpstr>Vertaistukea verkossa Surunauha ry</vt:lpstr>
      <vt:lpstr>Vertaistukea verkossa Surunauha ry</vt:lpstr>
      <vt:lpstr>Keskustele ryhmässäsi:</vt:lpstr>
      <vt:lpstr>Kiitos osallistumisesta työpajaan!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Näkökulmia ja vertaistuen toimivia käytäntöjä</dc:title>
  <dc:creator>Surunauha Toimisto</dc:creator>
  <cp:lastModifiedBy>Viivi Suihkonen</cp:lastModifiedBy>
  <cp:revision>35</cp:revision>
  <dcterms:created xsi:type="dcterms:W3CDTF">2017-03-10T08:17:29Z</dcterms:created>
  <dcterms:modified xsi:type="dcterms:W3CDTF">2017-04-21T10:54:05Z</dcterms:modified>
</cp:coreProperties>
</file>