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7" r:id="rId4"/>
    <p:sldId id="259" r:id="rId5"/>
    <p:sldId id="260" r:id="rId6"/>
    <p:sldId id="301" r:id="rId7"/>
    <p:sldId id="261" r:id="rId8"/>
    <p:sldId id="294" r:id="rId9"/>
    <p:sldId id="283" r:id="rId10"/>
    <p:sldId id="296" r:id="rId11"/>
    <p:sldId id="300" r:id="rId12"/>
    <p:sldId id="267" r:id="rId13"/>
    <p:sldId id="297" r:id="rId14"/>
    <p:sldId id="263" r:id="rId15"/>
    <p:sldId id="265" r:id="rId16"/>
    <p:sldId id="266" r:id="rId17"/>
    <p:sldId id="264" r:id="rId18"/>
    <p:sldId id="262" r:id="rId19"/>
    <p:sldId id="295" r:id="rId20"/>
    <p:sldId id="269" r:id="rId21"/>
    <p:sldId id="287" r:id="rId22"/>
    <p:sldId id="298" r:id="rId23"/>
    <p:sldId id="288" r:id="rId24"/>
    <p:sldId id="268" r:id="rId25"/>
    <p:sldId id="270" r:id="rId26"/>
    <p:sldId id="271" r:id="rId27"/>
    <p:sldId id="272" r:id="rId28"/>
    <p:sldId id="273" r:id="rId29"/>
    <p:sldId id="275" r:id="rId30"/>
    <p:sldId id="276" r:id="rId31"/>
    <p:sldId id="277" r:id="rId32"/>
    <p:sldId id="278" r:id="rId33"/>
    <p:sldId id="280" r:id="rId34"/>
    <p:sldId id="281" r:id="rId35"/>
    <p:sldId id="293" r:id="rId36"/>
    <p:sldId id="282" r:id="rId37"/>
    <p:sldId id="299" r:id="rId38"/>
    <p:sldId id="284" r:id="rId39"/>
    <p:sldId id="289" r:id="rId4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D5E5E-E12A-477C-A338-303E82B6367E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D0633-FD39-421B-A5C8-4A32EF68F2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68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4FFBF-CAA5-4357-94E5-A0931A2C313F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308C2-C8C9-464D-8D6D-7AEBC00CA3C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59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308C2-C8C9-464D-8D6D-7AEBC00CA3C4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00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5" name="Alaotsikk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1" name="Päivämäärän paikkamerkki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Otsikon paikkamerkki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1" name="Tekstin paikkamerkki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7" name="Päivämäärän paikkamerkki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B98024-F4E1-4535-8157-243E0E217598}" type="datetimeFigureOut">
              <a:rPr lang="fi-FI" smtClean="0"/>
              <a:pPr/>
              <a:t>24.4.2018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CFA353-3FEF-461B-9FDC-22BB028625A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rhi.kotilaine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wnZE4Z2DDp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759696"/>
          </a:xfrm>
        </p:spPr>
        <p:txBody>
          <a:bodyPr/>
          <a:lstStyle/>
          <a:p>
            <a:r>
              <a:rPr lang="fi-FI" sz="3200" dirty="0" smtClean="0"/>
              <a:t>Perheen </a:t>
            </a:r>
            <a:r>
              <a:rPr lang="fi-FI" sz="3200" dirty="0" err="1" smtClean="0"/>
              <a:t>resilienssi</a:t>
            </a:r>
            <a:r>
              <a:rPr lang="fi-FI" sz="3200" dirty="0" smtClean="0"/>
              <a:t> – mistä voimia surun hetkellä? Selviytyminen tutkimuksen ja asiakastyön näkökulmista </a:t>
            </a:r>
            <a:r>
              <a:rPr lang="fi-FI" sz="1400" dirty="0" smtClean="0"/>
              <a:t>2018</a:t>
            </a:r>
            <a:br>
              <a:rPr lang="fi-FI" sz="1400" dirty="0" smtClean="0"/>
            </a:br>
            <a:endParaRPr lang="fi-FI" sz="1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114778" cy="1440160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Terhi Kotilainen YTM</a:t>
            </a:r>
          </a:p>
          <a:p>
            <a:r>
              <a:rPr lang="fi-FI" dirty="0" smtClean="0"/>
              <a:t>Perhe- ja pariterapian kouluttajapsykoterapeutti, työnohjaaja</a:t>
            </a:r>
          </a:p>
          <a:p>
            <a:r>
              <a:rPr lang="fi-FI" dirty="0" err="1" smtClean="0">
                <a:hlinkClick r:id="rId2"/>
              </a:rPr>
              <a:t>terhi.kotilainen@gmail.com</a:t>
            </a:r>
            <a:endParaRPr lang="fi-FI" dirty="0" smtClean="0"/>
          </a:p>
          <a:p>
            <a:r>
              <a:rPr lang="fi-FI" dirty="0" smtClean="0"/>
              <a:t>p. 044 2774 778</a:t>
            </a:r>
            <a:endParaRPr lang="fi-FI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surukirj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04665"/>
            <a:ext cx="7239000" cy="5986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tervetuloa-rauhala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20688"/>
            <a:ext cx="3612803" cy="5140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fi-FI" dirty="0" smtClean="0"/>
              <a:t>Perheet paineissa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fi-FI" dirty="0" smtClean="0"/>
              <a:t>Perheet joutuvat kohtaamaan</a:t>
            </a:r>
          </a:p>
          <a:p>
            <a:pPr lvl="2"/>
            <a:r>
              <a:rPr lang="fi-FI" dirty="0" smtClean="0"/>
              <a:t>Normatiivisen kehityksen kriisejä</a:t>
            </a:r>
          </a:p>
          <a:p>
            <a:pPr lvl="2"/>
            <a:r>
              <a:rPr lang="fi-FI" dirty="0" smtClean="0"/>
              <a:t>Pitkäaikaisia rasitetekijöitä</a:t>
            </a:r>
          </a:p>
          <a:p>
            <a:pPr lvl="2"/>
            <a:r>
              <a:rPr lang="fi-FI" dirty="0" smtClean="0"/>
              <a:t>Äkillisiä kriisejä</a:t>
            </a:r>
          </a:p>
          <a:p>
            <a:pPr lvl="2"/>
            <a:r>
              <a:rPr lang="fi-FI" dirty="0" smtClean="0"/>
              <a:t>Muuttuvan yhteiskunnan paineita</a:t>
            </a:r>
          </a:p>
          <a:p>
            <a:pPr lvl="4">
              <a:buNone/>
            </a:pPr>
            <a:endParaRPr lang="fi-FI" dirty="0" smtClean="0"/>
          </a:p>
          <a:p>
            <a:pPr lvl="4">
              <a:buNone/>
            </a:pPr>
            <a:r>
              <a:rPr lang="fi-FI" dirty="0" smtClean="0"/>
              <a:t> </a:t>
            </a:r>
            <a:r>
              <a:rPr lang="fi-FI" b="1" dirty="0" smtClean="0"/>
              <a:t>Elämän ennustettavuus vähenee</a:t>
            </a:r>
          </a:p>
          <a:p>
            <a:pPr lvl="4">
              <a:buNone/>
            </a:pPr>
            <a:endParaRPr lang="fi-FI" dirty="0" smtClean="0"/>
          </a:p>
          <a:p>
            <a:pPr lvl="2">
              <a:buNone/>
            </a:pPr>
            <a:endParaRPr lang="fi-FI" dirty="0" smtClean="0"/>
          </a:p>
          <a:p>
            <a:pPr lvl="2">
              <a:buNone/>
            </a:pPr>
            <a:endParaRPr lang="fi-FI" dirty="0"/>
          </a:p>
        </p:txBody>
      </p:sp>
      <p:pic>
        <p:nvPicPr>
          <p:cNvPr id="5" name="Kuva 4" descr="DSC_000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933056"/>
            <a:ext cx="4248472" cy="2388681"/>
          </a:xfrm>
          <a:prstGeom prst="rect">
            <a:avLst/>
          </a:prstGeom>
        </p:spPr>
      </p:pic>
      <p:sp>
        <p:nvSpPr>
          <p:cNvPr id="6" name="Nuoli oikealle 5"/>
          <p:cNvSpPr/>
          <p:nvPr/>
        </p:nvSpPr>
        <p:spPr>
          <a:xfrm>
            <a:off x="611560" y="3429000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Yhteensovittamisen Haasteet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fi-FI" dirty="0" smtClean="0"/>
              <a:t>Yksilön ja perheen prosessit voivat olla eritahtisia – miten sovittaa yhteen?</a:t>
            </a:r>
          </a:p>
          <a:p>
            <a:r>
              <a:rPr lang="fi-FI" dirty="0" smtClean="0"/>
              <a:t>Miten sovittaa yhteen perheen haasteita ja vahvuuksia? </a:t>
            </a:r>
          </a:p>
          <a:p>
            <a:r>
              <a:rPr lang="fi-FI" dirty="0" smtClean="0"/>
              <a:t>Yksilön ja systeemin prioriteetteja?</a:t>
            </a:r>
          </a:p>
          <a:p>
            <a:r>
              <a:rPr lang="fi-FI" dirty="0" smtClean="0"/>
              <a:t>Perhe-elämän eri ulottuvuuksia?</a:t>
            </a:r>
          </a:p>
          <a:p>
            <a:r>
              <a:rPr lang="fi-FI" dirty="0" smtClean="0"/>
              <a:t>Mikä perheen kehitysvaihe on menossa?</a:t>
            </a:r>
          </a:p>
          <a:p>
            <a:r>
              <a:rPr lang="fi-FI" dirty="0" smtClean="0"/>
              <a:t>Onnistuneessa sopeutumisessa tarvitaan sekä perheen sisäisiä että ympäristöstä tarjoutuvia resursseja ja tukea.</a:t>
            </a:r>
          </a:p>
          <a:p>
            <a:pPr>
              <a:buNone/>
            </a:pPr>
            <a:r>
              <a:rPr lang="fi-FI" dirty="0" smtClean="0"/>
              <a:t>	(</a:t>
            </a:r>
            <a:r>
              <a:rPr lang="fi-FI" dirty="0" err="1" smtClean="0"/>
              <a:t>Walsh</a:t>
            </a:r>
            <a:r>
              <a:rPr lang="fi-FI" dirty="0" smtClean="0"/>
              <a:t> 2003)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fi-FI" dirty="0" err="1" smtClean="0"/>
              <a:t>resilienssitutkimuksesta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r>
              <a:rPr lang="fi-FI" dirty="0" smtClean="0"/>
              <a:t>Perheiden </a:t>
            </a:r>
            <a:r>
              <a:rPr lang="fi-FI" dirty="0" err="1" smtClean="0"/>
              <a:t>resilienssiä</a:t>
            </a:r>
            <a:r>
              <a:rPr lang="fi-FI" dirty="0" smtClean="0"/>
              <a:t> tutkittu vähemmän muuhun terveystutkimukseen nähden: mikä luo ja ylläpitää terveyttä, stressin käsittelyä ja selviytymistaitoja (</a:t>
            </a:r>
            <a:r>
              <a:rPr lang="fi-FI" dirty="0" err="1" smtClean="0"/>
              <a:t>coping</a:t>
            </a:r>
            <a:r>
              <a:rPr lang="fi-FI" dirty="0" smtClean="0"/>
              <a:t>).</a:t>
            </a:r>
          </a:p>
          <a:p>
            <a:r>
              <a:rPr lang="fi-FI" dirty="0" smtClean="0"/>
              <a:t>Keskeisin tutkija </a:t>
            </a:r>
            <a:r>
              <a:rPr lang="fi-FI" dirty="0" err="1" smtClean="0"/>
              <a:t>Froma</a:t>
            </a:r>
            <a:r>
              <a:rPr lang="fi-FI" dirty="0" smtClean="0"/>
              <a:t> </a:t>
            </a:r>
            <a:r>
              <a:rPr lang="fi-FI" dirty="0" err="1" smtClean="0"/>
              <a:t>Walsh</a:t>
            </a:r>
            <a:r>
              <a:rPr lang="fi-FI" dirty="0" smtClean="0"/>
              <a:t> on koonnut yksilö- ja perhetutkimuksia menestyksekkäästä stressin ja kriisien kohtaamisesta.</a:t>
            </a:r>
          </a:p>
          <a:p>
            <a:r>
              <a:rPr lang="fi-FI" dirty="0" smtClean="0"/>
              <a:t>Terveyssosiologi Aaron </a:t>
            </a:r>
            <a:r>
              <a:rPr lang="fi-FI" dirty="0" err="1" smtClean="0"/>
              <a:t>Antonovsky</a:t>
            </a:r>
            <a:r>
              <a:rPr lang="fi-FI" dirty="0" smtClean="0"/>
              <a:t> tutki (1979, 1987) vakavasta somaattisesta tai psyykkisestä stressistä toipuneita aikuisia.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936104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Antonovskyn</a:t>
            </a:r>
            <a:r>
              <a:rPr lang="fi-FI" dirty="0" smtClean="0"/>
              <a:t> </a:t>
            </a:r>
            <a:r>
              <a:rPr lang="fi-FI" dirty="0" err="1" smtClean="0"/>
              <a:t>Salutogeeninen</a:t>
            </a:r>
            <a:r>
              <a:rPr lang="fi-FI" dirty="0" smtClean="0"/>
              <a:t> näkökulma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Aiemmin vallalla riskifaktoritutkimusperinne ja ongelmapuhe.</a:t>
            </a:r>
          </a:p>
          <a:p>
            <a:r>
              <a:rPr lang="fi-FI" dirty="0" err="1" smtClean="0"/>
              <a:t>Antonovsky</a:t>
            </a:r>
            <a:r>
              <a:rPr lang="fi-FI" dirty="0" smtClean="0"/>
              <a:t> kiinnostui siitä, mikä luo ja ylläpitää terveyttä, vaikka elämässä olisi vaikeitakin kokemuksia (voimavarakeskeisyys).</a:t>
            </a:r>
          </a:p>
          <a:p>
            <a:r>
              <a:rPr lang="fi-FI" dirty="0" smtClean="0"/>
              <a:t>Terveydelle on merkitystä, millaisena elämänsä kokee. (keskitysleireiltä selvinneet, jotka kaikesta huolimatta säilyttivät terveytensä)</a:t>
            </a:r>
          </a:p>
          <a:p>
            <a:r>
              <a:rPr lang="fi-FI" dirty="0" err="1" smtClean="0"/>
              <a:t>Antonovskyn</a:t>
            </a:r>
            <a:r>
              <a:rPr lang="fi-FI" dirty="0" smtClean="0"/>
              <a:t> mukaan </a:t>
            </a:r>
            <a:r>
              <a:rPr lang="fi-FI" dirty="0" err="1" smtClean="0"/>
              <a:t>salutogeenisyys</a:t>
            </a:r>
            <a:r>
              <a:rPr lang="fi-FI" dirty="0" smtClean="0"/>
              <a:t> on  </a:t>
            </a:r>
            <a:r>
              <a:rPr lang="fi-FI" b="1" dirty="0" smtClean="0"/>
              <a:t>koherenssin tunnetta</a:t>
            </a:r>
            <a:r>
              <a:rPr lang="fi-FI" dirty="0" smtClean="0"/>
              <a:t> (SOC), joka on olennainen osa </a:t>
            </a:r>
            <a:r>
              <a:rPr lang="fi-FI" dirty="0" err="1" smtClean="0"/>
              <a:t>resilienssiä</a:t>
            </a:r>
            <a:r>
              <a:rPr lang="fi-FI" dirty="0" smtClean="0"/>
              <a:t>. </a:t>
            </a:r>
          </a:p>
          <a:p>
            <a:pPr lvl="3"/>
            <a:r>
              <a:rPr lang="fi-FI" dirty="0" smtClean="0"/>
              <a:t>Liitti tähän myös etiikan ja arvot</a:t>
            </a:r>
          </a:p>
          <a:p>
            <a:r>
              <a:rPr lang="fi-FI" dirty="0" err="1" smtClean="0"/>
              <a:t>Resilienssitutkimuksissa</a:t>
            </a:r>
            <a:r>
              <a:rPr lang="fi-FI" dirty="0" smtClean="0"/>
              <a:t> on tutkittu perheitä, jotka ovat selvinneet stressaavista tilanteista – avaa toisenlaisia näkökulmia siihen, mihin hoidossa tulisi keskittyä.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Jatkuu…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Rutter</a:t>
            </a:r>
            <a:r>
              <a:rPr lang="fi-FI" dirty="0" smtClean="0"/>
              <a:t>: Äärimmäisen haavoittavissa olosuhteissakin on epätavallista, että yli puolet lapsista kehittäisi merkittävää psykopatologiaa.</a:t>
            </a:r>
          </a:p>
          <a:p>
            <a:r>
              <a:rPr lang="fi-FI" dirty="0" smtClean="0"/>
              <a:t>Terveystutkimus psyykkisen tuen ja hoidon perustana: käyttöteoriaa omalle työtavalle.</a:t>
            </a:r>
          </a:p>
          <a:p>
            <a:r>
              <a:rPr lang="fi-FI" dirty="0" smtClean="0"/>
              <a:t>Perhetyötä ja perheterapiaa on helppo kehittää </a:t>
            </a:r>
            <a:r>
              <a:rPr lang="fi-FI" dirty="0" err="1" smtClean="0"/>
              <a:t>salutogeeniseen</a:t>
            </a:r>
            <a:r>
              <a:rPr lang="fi-FI" dirty="0" smtClean="0"/>
              <a:t>, voimavarakeskeiseen suuntaan.</a:t>
            </a:r>
          </a:p>
          <a:p>
            <a:r>
              <a:rPr lang="fi-FI" dirty="0" smtClean="0"/>
              <a:t>Vuorovaikutuksessa asiakkaiden kanssa huomioidaan käytetty kieli ja puhumisen tapa: </a:t>
            </a:r>
            <a:r>
              <a:rPr lang="fi-FI" dirty="0" err="1" smtClean="0"/>
              <a:t>voimavaraistavat</a:t>
            </a:r>
            <a:r>
              <a:rPr lang="fi-FI" dirty="0" smtClean="0"/>
              <a:t> kohtaamiset (normaalius, positiivisuus).</a:t>
            </a:r>
          </a:p>
          <a:p>
            <a:r>
              <a:rPr lang="fi-FI" dirty="0" smtClean="0"/>
              <a:t>Voi helpottaa työskentelysuhteen syntymistä.</a:t>
            </a:r>
          </a:p>
          <a:p>
            <a:pPr>
              <a:buNone/>
            </a:pPr>
            <a:r>
              <a:rPr lang="fi-FI" dirty="0" smtClean="0"/>
              <a:t>	(Hansson &amp; Cederblad 2004, Lindström &amp; Eriksson, 2006)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Koherenssiuden</a:t>
            </a:r>
            <a:r>
              <a:rPr lang="fi-FI" dirty="0" smtClean="0"/>
              <a:t> kokemus (SOC) (</a:t>
            </a:r>
            <a:r>
              <a:rPr lang="fi-FI" dirty="0" err="1" smtClean="0"/>
              <a:t>antonovsky</a:t>
            </a:r>
            <a:r>
              <a:rPr lang="fi-FI" dirty="0" smtClean="0"/>
              <a:t> 1987)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Tilanteen ymmärtäminen</a:t>
            </a:r>
            <a:r>
              <a:rPr lang="fi-FI" dirty="0" smtClean="0"/>
              <a:t>: ihmisen on mahdollista ymmärtää, selittää ja ennustaa stressaavaa tilannetta.</a:t>
            </a:r>
          </a:p>
          <a:p>
            <a:r>
              <a:rPr lang="fi-FI" b="1" dirty="0" smtClean="0"/>
              <a:t>Toimintakyky, hallinta</a:t>
            </a:r>
            <a:r>
              <a:rPr lang="fi-FI" dirty="0" smtClean="0"/>
              <a:t>: stressaavan tilanteen käsittelyyn on tarjolla keinoja ja resursseja.</a:t>
            </a:r>
          </a:p>
          <a:p>
            <a:r>
              <a:rPr lang="fi-FI" b="1" dirty="0" smtClean="0"/>
              <a:t>Merkityksellisyys</a:t>
            </a:r>
            <a:r>
              <a:rPr lang="fi-FI" dirty="0" smtClean="0"/>
              <a:t>: stressaavan tilanteen asettamien haasteiden koetaan olevan merkityksellisiä siten, että tilanteesta selviämiseen halutaan sitoutua (motivaatio).</a:t>
            </a:r>
          </a:p>
          <a:p>
            <a:r>
              <a:rPr lang="fi-FI" dirty="0" smtClean="0"/>
              <a:t>SOC (</a:t>
            </a:r>
            <a:r>
              <a:rPr lang="fi-FI" dirty="0" err="1" smtClean="0"/>
              <a:t>sense</a:t>
            </a:r>
            <a:r>
              <a:rPr lang="fi-FI" dirty="0" smtClean="0"/>
              <a:t> of </a:t>
            </a:r>
            <a:r>
              <a:rPr lang="fi-FI" dirty="0" err="1" smtClean="0"/>
              <a:t>coherence</a:t>
            </a:r>
            <a:r>
              <a:rPr lang="fi-FI" dirty="0" smtClean="0"/>
              <a:t>) osana psyykkistä ja fyysistä terveyttä.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Resilienssi</a:t>
            </a:r>
            <a:r>
              <a:rPr lang="fi-FI" dirty="0" smtClean="0"/>
              <a:t> – </a:t>
            </a:r>
            <a:r>
              <a:rPr lang="fi-FI" dirty="0" err="1" smtClean="0"/>
              <a:t>family</a:t>
            </a:r>
            <a:r>
              <a:rPr lang="fi-FI" dirty="0" smtClean="0"/>
              <a:t> </a:t>
            </a:r>
            <a:r>
              <a:rPr lang="fi-FI" dirty="0" err="1" smtClean="0"/>
              <a:t>resilience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Perheen joustavuus, selviytymiskeinot, pärjääminen – </a:t>
            </a:r>
            <a:r>
              <a:rPr lang="fi-FI" b="1" dirty="0" smtClean="0"/>
              <a:t>perhesinnikkyys </a:t>
            </a:r>
            <a:r>
              <a:rPr lang="fi-FI" dirty="0" smtClean="0"/>
              <a:t>nykyhetkessä ja pitkällä aikavälillä</a:t>
            </a:r>
            <a:r>
              <a:rPr lang="fi-FI" b="1" dirty="0" smtClean="0"/>
              <a:t>. </a:t>
            </a:r>
            <a:r>
              <a:rPr lang="fi-FI" dirty="0" err="1" smtClean="0"/>
              <a:t>Rebound</a:t>
            </a:r>
            <a:r>
              <a:rPr lang="fi-FI" b="1" dirty="0" smtClean="0"/>
              <a:t>.</a:t>
            </a:r>
          </a:p>
          <a:p>
            <a:r>
              <a:rPr lang="fi-FI" dirty="0" smtClean="0"/>
              <a:t>Perheen koheesio (yhdessä pitävät voimat), joustavuus, avoin kommunikaatio, ongelmanratkaisutaidot, uskomusjärjestelmät.</a:t>
            </a:r>
          </a:p>
          <a:p>
            <a:r>
              <a:rPr lang="fi-FI" dirty="0" smtClean="0"/>
              <a:t>Tavat, joilla perhe kohtaa uuden tilanteen ja luo merkityksiä ja ymmärrystä.</a:t>
            </a:r>
          </a:p>
          <a:p>
            <a:r>
              <a:rPr lang="fi-FI" dirty="0" smtClean="0"/>
              <a:t> Aiemmat kokemukset ja aiempien sukupolvien kokemukset ja toimintatavat merkityksellisiä. Kulttuurinen ja henkinen/hengellinen perintö ja pääoma.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Millaista tukea saatavilla a) perheeltä b) lähipiiristä c)laajemmasta sosiaalisesta ympäristöstä ja esim. palvelujärjestelmistä?</a:t>
            </a:r>
          </a:p>
          <a:p>
            <a:r>
              <a:rPr lang="fi-FI" dirty="0" smtClean="0"/>
              <a:t>Miten perhe kykenee ottamaan apua vastaan?</a:t>
            </a:r>
          </a:p>
          <a:p>
            <a:r>
              <a:rPr lang="fi-FI" dirty="0" err="1" smtClean="0"/>
              <a:t>Perheresilienssiä</a:t>
            </a:r>
            <a:r>
              <a:rPr lang="fi-FI" dirty="0" smtClean="0"/>
              <a:t> lisäävät: vanhempien ja lasten välinen sopusointuinen suhde, perherituaalien ylläpito, toimivat ongelmanratkaisukyvyt, vähäiset konfliktit kotona lapsuusvuosina, vanhempien avioeron puuttuminen nuoruusvaiheessa ja kannatteleva suhde vanhemman ja lapsen välillä (</a:t>
            </a:r>
            <a:r>
              <a:rPr lang="fi-FI" dirty="0" err="1" smtClean="0"/>
              <a:t>Hawley</a:t>
            </a:r>
            <a:r>
              <a:rPr lang="fi-FI" dirty="0" smtClean="0"/>
              <a:t>  &amp; </a:t>
            </a:r>
            <a:r>
              <a:rPr lang="fi-FI" dirty="0" err="1" smtClean="0"/>
              <a:t>DeHaan</a:t>
            </a:r>
            <a:r>
              <a:rPr lang="fi-FI" dirty="0" smtClean="0"/>
              <a:t> 1996).</a:t>
            </a:r>
          </a:p>
          <a:p>
            <a:r>
              <a:rPr lang="fi-FI" dirty="0" smtClean="0"/>
              <a:t>Yhteenkuuluvuuden tunne ja tunne siitä, että kuuluu johonkin (systeemiin).</a:t>
            </a:r>
          </a:p>
          <a:p>
            <a:r>
              <a:rPr lang="fi-FI" dirty="0" smtClean="0"/>
              <a:t>Toivo ja optimismi.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fi-FI" dirty="0" err="1" smtClean="0"/>
              <a:t>Tonkinin</a:t>
            </a:r>
            <a:r>
              <a:rPr lang="fi-FI" dirty="0" smtClean="0"/>
              <a:t> surumalli (1996)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Aluksi menetys ja suru täyttää koko elämän ja vaikuttaa kaikilla elämänalueilla; kokonaisvaltainen kokemus. </a:t>
            </a:r>
            <a:r>
              <a:rPr lang="fi-FI" dirty="0" smtClean="0">
                <a:solidFill>
                  <a:srgbClr val="FF0000"/>
                </a:solidFill>
              </a:rPr>
              <a:t>Kysy surevalta syömisestä ja nukkumisesta.</a:t>
            </a:r>
          </a:p>
          <a:p>
            <a:r>
              <a:rPr lang="fi-FI" dirty="0" smtClean="0"/>
              <a:t>Prosessoinnin myötä suru ei </a:t>
            </a:r>
            <a:r>
              <a:rPr lang="fi-FI" dirty="0" err="1" smtClean="0"/>
              <a:t>Tonkinin</a:t>
            </a:r>
            <a:r>
              <a:rPr lang="fi-FI" dirty="0" smtClean="0"/>
              <a:t> mukaan kutistu, mutta </a:t>
            </a:r>
            <a:r>
              <a:rPr lang="fi-FI" b="1" dirty="0" smtClean="0"/>
              <a:t>ihminen itse kasvaa surun ympärillä</a:t>
            </a:r>
            <a:r>
              <a:rPr lang="fi-FI" dirty="0" smtClean="0"/>
              <a:t>: kokee uusia asioita, tapaa uusia ihmisiä, löytää ilon hetkiä. Elämän ympyrä suurenee vähitellen. </a:t>
            </a:r>
          </a:p>
          <a:p>
            <a:r>
              <a:rPr lang="fi-FI" dirty="0" smtClean="0"/>
              <a:t>Surusta ei tarvitse pyrkiä eroon. Se jää osaksi elämää, muttei täytä sitä kokonaan. </a:t>
            </a:r>
          </a:p>
          <a:p>
            <a:r>
              <a:rPr lang="fi-FI" dirty="0" smtClean="0"/>
              <a:t>Surun kokeminen on aina yksilöllistä.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fi-FI" dirty="0" smtClean="0"/>
              <a:t>Haasteita nykyajassa: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/>
          </a:bodyPr>
          <a:lstStyle/>
          <a:p>
            <a:r>
              <a:rPr lang="fi-FI" dirty="0" smtClean="0"/>
              <a:t>Perhesysteemit ovat </a:t>
            </a:r>
            <a:r>
              <a:rPr lang="fi-FI" dirty="0" err="1" smtClean="0"/>
              <a:t>epävakaistuneet</a:t>
            </a:r>
            <a:r>
              <a:rPr lang="fi-FI" dirty="0" smtClean="0"/>
              <a:t>.</a:t>
            </a:r>
          </a:p>
          <a:p>
            <a:r>
              <a:rPr lang="fi-FI" dirty="0" smtClean="0"/>
              <a:t>Perhemuodot moninaisempia.</a:t>
            </a:r>
          </a:p>
          <a:p>
            <a:r>
              <a:rPr lang="fi-FI" dirty="0" smtClean="0"/>
              <a:t>Perhemuotojen nopeatkin muutokset.</a:t>
            </a:r>
          </a:p>
          <a:p>
            <a:r>
              <a:rPr lang="fi-FI" dirty="0" smtClean="0"/>
              <a:t>Miten vastata (uudenlaisten) perheiden tarpeisiin? Millainen kohtaaminen on avuksi?</a:t>
            </a:r>
          </a:p>
          <a:p>
            <a:r>
              <a:rPr lang="fi-FI" dirty="0" smtClean="0"/>
              <a:t>Suvun ja perheen kannattelevat perinteet katkeavat, jos ylläpitäjää ei löydy tai voimat eivät riitä perinteiden ylläpitämiseen.</a:t>
            </a:r>
          </a:p>
          <a:p>
            <a:r>
              <a:rPr lang="fi-FI" dirty="0" smtClean="0"/>
              <a:t>Huomiota perheen suojaaviin tekijöihin, toipumistekijöihin ja yleisiin perheen </a:t>
            </a:r>
            <a:r>
              <a:rPr lang="fi-FI" dirty="0" err="1" smtClean="0"/>
              <a:t>resilienssitekijöihin</a:t>
            </a:r>
            <a:r>
              <a:rPr lang="fi-FI" dirty="0" smtClean="0"/>
              <a:t> (</a:t>
            </a:r>
            <a:r>
              <a:rPr lang="fi-FI" dirty="0" err="1" smtClean="0"/>
              <a:t>McCubbin</a:t>
            </a:r>
            <a:r>
              <a:rPr lang="fi-FI" dirty="0" smtClean="0"/>
              <a:t> et al. 1997).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Suojaavat ja toipumista edistävät 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Perhevaiheesta riippuen eri tekijöiden painotus vaihtelee.</a:t>
            </a:r>
          </a:p>
          <a:p>
            <a:r>
              <a:rPr lang="fi-FI" dirty="0" smtClean="0"/>
              <a:t>Suojaavia: sopusointu, toimiva kommunikaatio, perhejuhlien viettäminen, perhesitkeys (</a:t>
            </a:r>
            <a:r>
              <a:rPr lang="fi-FI" dirty="0" err="1" smtClean="0"/>
              <a:t>hardiness</a:t>
            </a:r>
            <a:r>
              <a:rPr lang="fi-FI" dirty="0" smtClean="0"/>
              <a:t>), perheen yhteinen aika, rutiinit ja perhetraditiot.</a:t>
            </a:r>
          </a:p>
          <a:p>
            <a:r>
              <a:rPr lang="fi-FI" dirty="0" smtClean="0"/>
              <a:t>Toipumista edistäviä: perheen integraatio, perheen yritykset hankkia tukea ja rakentaa itsearvostusta, perheen orientoituminen virkistäytymiseen, kontrollin sekä perheen organisaation ja sääntöjen korostaminen, perheen optimismi ja tilanteen hallinta. (</a:t>
            </a:r>
            <a:r>
              <a:rPr lang="fi-FI" dirty="0" err="1" smtClean="0"/>
              <a:t>McCubbin</a:t>
            </a:r>
            <a:r>
              <a:rPr lang="fi-FI" dirty="0" smtClean="0"/>
              <a:t> et al. 1997)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Sekä suojaavia että toipumista edistäviä tekijöitä: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Ongelmaratkaisu -  ja kommunikaatio-taidot</a:t>
            </a:r>
          </a:p>
          <a:p>
            <a:r>
              <a:rPr lang="fi-FI" dirty="0" smtClean="0"/>
              <a:t>Tasa-arvoisuus</a:t>
            </a:r>
          </a:p>
          <a:p>
            <a:r>
              <a:rPr lang="fi-FI" dirty="0" smtClean="0"/>
              <a:t>Henkisyys /hengellisyys</a:t>
            </a:r>
          </a:p>
          <a:p>
            <a:r>
              <a:rPr lang="fi-FI" dirty="0" smtClean="0"/>
              <a:t>Joustavuus</a:t>
            </a:r>
          </a:p>
          <a:p>
            <a:r>
              <a:rPr lang="fi-FI" dirty="0" smtClean="0"/>
              <a:t>Totuudellisuus – ei hämärretä</a:t>
            </a:r>
          </a:p>
          <a:p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Toivo</a:t>
            </a:r>
          </a:p>
          <a:p>
            <a:r>
              <a:rPr lang="fi-FI" dirty="0" smtClean="0"/>
              <a:t>Kestävyys, sitkeys</a:t>
            </a:r>
          </a:p>
          <a:p>
            <a:r>
              <a:rPr lang="fi-FI" dirty="0" smtClean="0"/>
              <a:t>Perheaika ja rutiinit</a:t>
            </a:r>
          </a:p>
          <a:p>
            <a:r>
              <a:rPr lang="fi-FI" dirty="0" smtClean="0"/>
              <a:t>Sosiaalinen tuki</a:t>
            </a:r>
          </a:p>
          <a:p>
            <a:r>
              <a:rPr lang="fi-FI" dirty="0" smtClean="0"/>
              <a:t>Terveys 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6" name="Kuva 5" descr="1260800ihanaperhe-1024x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509120"/>
            <a:ext cx="3473508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Resilienssitekijät</a:t>
            </a:r>
            <a:r>
              <a:rPr lang="fi-FI" dirty="0" smtClean="0"/>
              <a:t> (</a:t>
            </a:r>
            <a:r>
              <a:rPr lang="fi-FI" dirty="0" err="1" smtClean="0"/>
              <a:t>McCubbin</a:t>
            </a:r>
            <a:r>
              <a:rPr lang="fi-FI" dirty="0" smtClean="0"/>
              <a:t> et al. 1997, </a:t>
            </a:r>
            <a:r>
              <a:rPr lang="fi-FI" dirty="0" err="1" smtClean="0"/>
              <a:t>silliman</a:t>
            </a:r>
            <a:r>
              <a:rPr lang="fi-FI" dirty="0" smtClean="0"/>
              <a:t> 1994)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 </a:t>
            </a:r>
            <a:r>
              <a:rPr lang="fi-FI" dirty="0" err="1" smtClean="0"/>
              <a:t>McCubbin</a:t>
            </a:r>
            <a:r>
              <a:rPr lang="fi-FI" dirty="0" smtClean="0"/>
              <a:t>: perheen </a:t>
            </a:r>
            <a:r>
              <a:rPr lang="fi-FI" dirty="0" err="1" smtClean="0"/>
              <a:t>ongelmiaratkaiseva</a:t>
            </a:r>
            <a:r>
              <a:rPr lang="fi-FI" dirty="0" smtClean="0"/>
              <a:t> kommunikaatio, tasa-arvo, hengellisyys, joustavuus, totuudenmukaisuus, toivo, perhesinnikkyys, perheen ajankäyttö ja rutiinit, sosiaalinen tuki ja terveys.</a:t>
            </a:r>
          </a:p>
          <a:p>
            <a:r>
              <a:rPr lang="fi-FI" dirty="0" err="1" smtClean="0"/>
              <a:t>Silliman</a:t>
            </a:r>
            <a:r>
              <a:rPr lang="fi-FI" dirty="0" smtClean="0"/>
              <a:t>: sitoutuminen, koheesio, mukautumiskyky, kommunikaatio, hengellisyys, yhteisyys, yhteinen ajankäyttö ja tehokkuus sisältäen optimistisen toiminnan ja itseluottamuksen.</a:t>
            </a:r>
          </a:p>
          <a:p>
            <a:r>
              <a:rPr lang="fi-FI" dirty="0" smtClean="0"/>
              <a:t>Myös </a:t>
            </a:r>
            <a:r>
              <a:rPr lang="fi-FI" b="1" dirty="0" smtClean="0"/>
              <a:t>yhteisö</a:t>
            </a:r>
            <a:r>
              <a:rPr lang="fi-FI" dirty="0" smtClean="0"/>
              <a:t>tekijät huomioon: julkisista ja yksityisistä palveluista ja organisaatioista saatava tuki ja resurssit.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Mikä auttaa? </a:t>
            </a:r>
            <a:r>
              <a:rPr lang="fi-FI" sz="3200" dirty="0" err="1" smtClean="0"/>
              <a:t>Perheresilienssin</a:t>
            </a:r>
            <a:r>
              <a:rPr lang="fi-FI" sz="3200" dirty="0" smtClean="0"/>
              <a:t> pääprosessit (</a:t>
            </a:r>
            <a:r>
              <a:rPr lang="fi-FI" sz="3200" dirty="0" err="1" smtClean="0"/>
              <a:t>walsh</a:t>
            </a:r>
            <a:r>
              <a:rPr lang="fi-FI" sz="3200" dirty="0" smtClean="0"/>
              <a:t> 1998, 2003)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 Uskomusjärjestelmät</a:t>
            </a:r>
          </a:p>
          <a:p>
            <a:r>
              <a:rPr lang="fi-FI" dirty="0" smtClean="0"/>
              <a:t>2. </a:t>
            </a:r>
            <a:r>
              <a:rPr lang="fi-FI" dirty="0" err="1" smtClean="0"/>
              <a:t>Organisationaaliset</a:t>
            </a:r>
            <a:r>
              <a:rPr lang="fi-FI" dirty="0" smtClean="0"/>
              <a:t> mallit</a:t>
            </a:r>
          </a:p>
          <a:p>
            <a:r>
              <a:rPr lang="fi-FI" dirty="0" smtClean="0"/>
              <a:t>3. Kommunikaatio</a:t>
            </a:r>
          </a:p>
          <a:p>
            <a:r>
              <a:rPr lang="fi-FI" dirty="0" smtClean="0"/>
              <a:t>4. Ongelmanratkaisutavat</a:t>
            </a:r>
          </a:p>
          <a:p>
            <a:r>
              <a:rPr lang="fi-FI" dirty="0" smtClean="0"/>
              <a:t>Perheen toiminta suhteessa ympäröivään yhteiskuntaan ja toisaalta suhteessa aiempiin sukupolviin ja elämänkaareen.</a:t>
            </a:r>
          </a:p>
          <a:p>
            <a:r>
              <a:rPr lang="fi-FI" dirty="0" smtClean="0"/>
              <a:t>Kriisin merkitys perheelle riippuu sen ajoituksesta yksilön ja perheen elämänkaaren kulussa.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fi-FI" dirty="0" smtClean="0"/>
              <a:t>1. uskomusjärjestelmät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4826936"/>
          </a:xfrm>
        </p:spPr>
        <p:txBody>
          <a:bodyPr/>
          <a:lstStyle/>
          <a:p>
            <a:pPr marL="514350" indent="-514350"/>
            <a:r>
              <a:rPr lang="fi-FI" dirty="0" smtClean="0"/>
              <a:t>Merkitysten antaminen omaan elämään ja stressaaviin kokemuksiin liittyville vastoinkäymisille.</a:t>
            </a:r>
          </a:p>
          <a:p>
            <a:pPr marL="514350" indent="-514350"/>
            <a:r>
              <a:rPr lang="fi-FI" dirty="0" smtClean="0"/>
              <a:t>Myönteisyys &amp; luottamus siihen, että elämä kantaa ja ongelmat ovat ratkottavissa.</a:t>
            </a:r>
          </a:p>
          <a:p>
            <a:pPr marL="514350" indent="-514350"/>
            <a:r>
              <a:rPr lang="fi-FI" dirty="0" smtClean="0"/>
              <a:t>Arvot, elämänfilosofia, hengellisyys: kaikki mikä tukee eteenpäin suuntautumista ja kannattelee vaikeuksien keskellä.</a:t>
            </a:r>
          </a:p>
          <a:p>
            <a:pPr marL="514350" indent="-514350"/>
            <a:endParaRPr lang="fi-FI" dirty="0"/>
          </a:p>
        </p:txBody>
      </p:sp>
      <p:pic>
        <p:nvPicPr>
          <p:cNvPr id="4" name="Kuva 3" descr="kannattel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5" y="5013176"/>
            <a:ext cx="2760307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2. </a:t>
            </a:r>
            <a:r>
              <a:rPr lang="fi-FI" dirty="0" err="1" smtClean="0"/>
              <a:t>Organisationaaliset</a:t>
            </a:r>
            <a:r>
              <a:rPr lang="fi-FI" dirty="0" smtClean="0"/>
              <a:t> mallit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Joustavuus: avoimuus muutoksille: toipuminen, uudelleenorganisoituminen, sopeutuminen uusien haasteiden kohtaamiseen. Jatkuvuus.</a:t>
            </a:r>
          </a:p>
          <a:p>
            <a:r>
              <a:rPr lang="fi-FI" dirty="0" smtClean="0"/>
              <a:t>Yhteisyys: perhe on merkityksellinen (keskinäinen tuki, yhteistoiminta, sitoutuminen). Yksilölliset tarpeet, erot ja rajat. Yhteyksien solmiminen ja vahvistaminen.</a:t>
            </a:r>
          </a:p>
          <a:p>
            <a:r>
              <a:rPr lang="fi-FI" dirty="0" smtClean="0"/>
              <a:t>Sosiaaliset ja taloudelliset resurssit: kyky hakea apua ja tukea.</a:t>
            </a:r>
          </a:p>
          <a:p>
            <a:r>
              <a:rPr lang="fi-FI" dirty="0" smtClean="0"/>
              <a:t>Joku aikuinen edustaa johtajuutta perheen toiminnan organisoinnissa.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3. Kommunikaatio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Selkeät ja johdonmukaiset viestit.</a:t>
            </a:r>
          </a:p>
          <a:p>
            <a:r>
              <a:rPr lang="fi-FI" dirty="0" smtClean="0"/>
              <a:t>Asioista keskustellaan, asioita ja tunteita nimetään niiden oikeilla nimillä.</a:t>
            </a:r>
          </a:p>
          <a:p>
            <a:r>
              <a:rPr lang="fi-FI" dirty="0" smtClean="0"/>
              <a:t>Keskinäinen empatia ja erilaisuuden sieto.</a:t>
            </a:r>
          </a:p>
          <a:p>
            <a:r>
              <a:rPr lang="fi-FI" dirty="0" smtClean="0"/>
              <a:t>Kykyä yhteistoimintaan ja ongelmanratkaisuun.</a:t>
            </a:r>
          </a:p>
          <a:p>
            <a:r>
              <a:rPr lang="fi-FI" dirty="0" smtClean="0"/>
              <a:t>Selviytyvillä perheillä on yleensä yhteisiä rituaaleja: perheillat, yhteiset ateriat tms., jolloin tarjolla on luonteva sosiaalinen areena vuorovaikutukselle (kuulumistenvaihto), tunteiden ilmaisulle ja toimintavaihtoehtojen pohtimiselle.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fi-FI" dirty="0" smtClean="0"/>
              <a:t>4. ongelmanratkaisukyky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/>
          <a:lstStyle/>
          <a:p>
            <a:r>
              <a:rPr lang="fi-FI" dirty="0" smtClean="0"/>
              <a:t>Kyetään hyödyntämään aiempia kokemuksia ongelmanratkaisusta/selviämisestä tai jonkun taitoja/vahvuuksia tilanteessa.</a:t>
            </a:r>
          </a:p>
          <a:p>
            <a:r>
              <a:rPr lang="fi-FI" dirty="0" smtClean="0"/>
              <a:t>Jaettu päätöksenteko, neuvottelu, oikeudenmukaisuus, konfliktien ratkaiseminen</a:t>
            </a:r>
          </a:p>
          <a:p>
            <a:r>
              <a:rPr lang="fi-FI" dirty="0" smtClean="0"/>
              <a:t>Tavoitteisiin fokusoiminen, onnistumisen varaan rakentaminen.</a:t>
            </a:r>
          </a:p>
          <a:p>
            <a:r>
              <a:rPr lang="fi-FI" dirty="0" err="1" smtClean="0"/>
              <a:t>Proaktiivinen</a:t>
            </a:r>
            <a:r>
              <a:rPr lang="fi-FI" dirty="0" smtClean="0"/>
              <a:t> asenne: ehkäistään ongelmia, valmistaudutaan tulevaisuuden haasteisiin.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Asiakaskokemuksista opittua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r>
              <a:rPr lang="fi-FI" dirty="0" smtClean="0"/>
              <a:t>Hoito/psykoterapia on eri asia eri asiakkaille! </a:t>
            </a:r>
          </a:p>
          <a:p>
            <a:r>
              <a:rPr lang="fi-FI" dirty="0" smtClean="0"/>
              <a:t>Kokemus itsearvostuksen kasvusta on keskeistä orientaatiosta riippumatta.</a:t>
            </a:r>
          </a:p>
          <a:p>
            <a:r>
              <a:rPr lang="fi-FI" dirty="0" smtClean="0"/>
              <a:t>Koherenssin tunteen kasvaminen on merkityksellistä.</a:t>
            </a:r>
          </a:p>
          <a:p>
            <a:r>
              <a:rPr lang="fi-FI" dirty="0" smtClean="0"/>
              <a:t>Luottamuksellinen, läheinen, ammatillinen suhde työntekijään.</a:t>
            </a:r>
          </a:p>
          <a:p>
            <a:r>
              <a:rPr lang="fi-FI" dirty="0" smtClean="0"/>
              <a:t>Työntekijän kyky tunnistaa yhteistyösuhteen vaikeudet ja ottaa ne puheeksi.</a:t>
            </a:r>
          </a:p>
          <a:p>
            <a:pPr>
              <a:buNone/>
            </a:pPr>
            <a:r>
              <a:rPr lang="fi-FI" dirty="0" smtClean="0"/>
              <a:t>   (</a:t>
            </a:r>
            <a:r>
              <a:rPr lang="fi-FI" dirty="0" err="1" smtClean="0"/>
              <a:t>McLeod</a:t>
            </a:r>
            <a:r>
              <a:rPr lang="fi-FI" dirty="0" smtClean="0"/>
              <a:t> et al. 2009, </a:t>
            </a:r>
            <a:r>
              <a:rPr lang="fi-FI" dirty="0" err="1" smtClean="0"/>
              <a:t>Safran</a:t>
            </a:r>
            <a:r>
              <a:rPr lang="fi-FI" dirty="0" smtClean="0"/>
              <a:t> et. </a:t>
            </a:r>
            <a:r>
              <a:rPr lang="fi-FI" dirty="0" err="1" smtClean="0"/>
              <a:t>al</a:t>
            </a:r>
            <a:r>
              <a:rPr lang="fi-FI" dirty="0" smtClean="0"/>
              <a:t> 2011).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fi-FI" dirty="0" err="1" smtClean="0"/>
              <a:t>Tonkinin</a:t>
            </a:r>
            <a:r>
              <a:rPr lang="fi-FI" dirty="0" smtClean="0"/>
              <a:t> surumalli</a:t>
            </a:r>
            <a:endParaRPr lang="fi-FI" dirty="0"/>
          </a:p>
        </p:txBody>
      </p:sp>
      <p:sp>
        <p:nvSpPr>
          <p:cNvPr id="5" name="Ellipsi 4"/>
          <p:cNvSpPr/>
          <p:nvPr/>
        </p:nvSpPr>
        <p:spPr>
          <a:xfrm>
            <a:off x="827584" y="1484784"/>
            <a:ext cx="2448272" cy="1728192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SURU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11" name="Ellipsi 10"/>
          <p:cNvSpPr/>
          <p:nvPr/>
        </p:nvSpPr>
        <p:spPr>
          <a:xfrm>
            <a:off x="2627784" y="2492896"/>
            <a:ext cx="5184576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3059832" y="3573016"/>
            <a:ext cx="2448272" cy="1728192"/>
          </a:xfrm>
          <a:prstGeom prst="ellipse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2.SURU	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fi-FI" dirty="0" smtClean="0"/>
              <a:t>Työntekijän 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7239000" cy="5186976"/>
          </a:xfrm>
        </p:spPr>
        <p:txBody>
          <a:bodyPr/>
          <a:lstStyle/>
          <a:p>
            <a:r>
              <a:rPr lang="fi-FI" dirty="0" smtClean="0"/>
              <a:t>Uskomusjärjestelmän osalta: </a:t>
            </a:r>
          </a:p>
          <a:p>
            <a:pPr lvl="2"/>
            <a:r>
              <a:rPr lang="fi-FI" b="1" dirty="0" smtClean="0"/>
              <a:t>Tutkia vastoinkäymisiin liittyviä merkityksiä.</a:t>
            </a:r>
          </a:p>
          <a:p>
            <a:pPr lvl="2"/>
            <a:r>
              <a:rPr lang="fi-FI" b="1" dirty="0" smtClean="0"/>
              <a:t>Huomioida toimintakykyä muiden ongelmien tai elämänvaiheiden suhteen.</a:t>
            </a:r>
          </a:p>
          <a:p>
            <a:pPr lvl="2"/>
            <a:r>
              <a:rPr lang="fi-FI" b="1" dirty="0" smtClean="0"/>
              <a:t>Hahmottaa tilannetta koko systeemin kannalta, yhteisenä asiana ja myös jokaisen erillisenä kokemuksena.</a:t>
            </a:r>
          </a:p>
          <a:p>
            <a:pPr lvl="2"/>
            <a:r>
              <a:rPr lang="fi-FI" b="1" dirty="0" smtClean="0"/>
              <a:t>Tutkia eri selitysmalleja, suunnata tulevaisuuteen ja toimintamahdollisuuksiin.</a:t>
            </a:r>
          </a:p>
          <a:p>
            <a:pPr lvl="2"/>
            <a:r>
              <a:rPr lang="fi-FI" b="1" dirty="0" smtClean="0"/>
              <a:t>Tukea myönteistä ajattelua (toivoa, </a:t>
            </a:r>
            <a:r>
              <a:rPr lang="fi-FI" b="1" dirty="0" err="1" smtClean="0"/>
              <a:t>toimijuutta</a:t>
            </a:r>
            <a:r>
              <a:rPr lang="fi-FI" b="1" dirty="0" smtClean="0"/>
              <a:t>, fokusoida  siihen mitä voi tehdä).</a:t>
            </a:r>
          </a:p>
          <a:p>
            <a:pPr lvl="2"/>
            <a:r>
              <a:rPr lang="fi-FI" b="1" dirty="0" smtClean="0"/>
              <a:t>Tutkia selviytymistä tukevia arvoja, elämänfilosofiaa jne.</a:t>
            </a:r>
            <a:endParaRPr lang="fi-FI" b="1" dirty="0"/>
          </a:p>
        </p:txBody>
      </p:sp>
      <p:pic>
        <p:nvPicPr>
          <p:cNvPr id="4" name="Kuva 3" descr="kukka ja kiv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0"/>
            <a:ext cx="168461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 lnSpcReduction="10000"/>
          </a:bodyPr>
          <a:lstStyle/>
          <a:p>
            <a:r>
              <a:rPr lang="fi-FI" dirty="0" err="1" smtClean="0"/>
              <a:t>Organisaationaalisten</a:t>
            </a:r>
            <a:r>
              <a:rPr lang="fi-FI" dirty="0" smtClean="0"/>
              <a:t> mallien suhteen:</a:t>
            </a:r>
          </a:p>
          <a:p>
            <a:pPr lvl="2"/>
            <a:r>
              <a:rPr lang="fi-FI" b="1" dirty="0" smtClean="0"/>
              <a:t>Tukea joustavuuden lisääntymistä, avoimuutta muutokselle, sinnikkyyttä ja johtajuutta.</a:t>
            </a:r>
          </a:p>
          <a:p>
            <a:pPr lvl="2"/>
            <a:r>
              <a:rPr lang="fi-FI" b="1" dirty="0" smtClean="0"/>
              <a:t>Lisätä yhteisyyttä osoittamalla kunkin osuus/kokemukset tilanteeseen, jokaisen yksilölliset tarpeet ja rajat huomioon. Selkeyttää työnjakoa ja sitoutumista. Auttaa ristiriidoista selviytymisessä.</a:t>
            </a:r>
          </a:p>
          <a:p>
            <a:pPr lvl="2"/>
            <a:r>
              <a:rPr lang="fi-FI" b="1" dirty="0" smtClean="0"/>
              <a:t>Aktivoida resursseja mobilisoimalla verkostoja (</a:t>
            </a:r>
            <a:r>
              <a:rPr lang="fi-FI" b="1" dirty="0" err="1" smtClean="0"/>
              <a:t>luomu/viranomais-</a:t>
            </a:r>
            <a:r>
              <a:rPr lang="fi-FI" b="1" dirty="0" smtClean="0"/>
              <a:t>), helpottaa tuen vastaanottamista.</a:t>
            </a:r>
          </a:p>
          <a:p>
            <a:pPr lvl="2"/>
            <a:endParaRPr lang="fi-FI" dirty="0" smtClean="0"/>
          </a:p>
          <a:p>
            <a:r>
              <a:rPr lang="fi-FI" dirty="0" smtClean="0"/>
              <a:t>Kommunikaation /ongelmanratkaisun suhteen:</a:t>
            </a:r>
          </a:p>
          <a:p>
            <a:pPr lvl="2"/>
            <a:r>
              <a:rPr lang="fi-FI" b="1" dirty="0" smtClean="0"/>
              <a:t>Tukea selkeyttä: selkeää viestintää, avoimesti ja rehellisesti puhumista, pyrkimystä hahmottaa ”totuutta”. Surua ja menetystä kohdatessa työntekijän kyvykkyys ottaa vaikeita asioita puheeksi – mikä minussa työntekijänä resonoi?</a:t>
            </a:r>
          </a:p>
          <a:p>
            <a:pPr lvl="2"/>
            <a:endParaRPr lang="fi-FI" dirty="0" smtClean="0"/>
          </a:p>
          <a:p>
            <a:pPr lvl="2"/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404664"/>
            <a:ext cx="7239000" cy="6142464"/>
          </a:xfrm>
        </p:spPr>
        <p:txBody>
          <a:bodyPr>
            <a:normAutofit/>
          </a:bodyPr>
          <a:lstStyle/>
          <a:p>
            <a:pPr lvl="2"/>
            <a:r>
              <a:rPr lang="fi-FI" b="1" dirty="0" smtClean="0"/>
              <a:t>Tukea avointa tunneilmaisua kysymällä kunkin kokemuksista ja yksilöllisistä merkityksenannoista tilanteelle. Avustaa tunteiden käsittelyssä/sietämisessä, suosia kunkin vastuunottoa omista tunteista – syyttelystä vastuunottoon.</a:t>
            </a:r>
          </a:p>
          <a:p>
            <a:pPr lvl="2"/>
            <a:r>
              <a:rPr lang="fi-FI" b="1" dirty="0" smtClean="0"/>
              <a:t>Aktivoida  yhteistoiminnallista ongelmanratkaisua: selkeiden tavoitteiden muodostamista, pienin askelein etenemistä, kunkin omaa osuutta, ihmisten saamista samalle puolelle. </a:t>
            </a:r>
          </a:p>
          <a:p>
            <a:endParaRPr lang="fi-FI" dirty="0" smtClean="0"/>
          </a:p>
          <a:p>
            <a:pPr lvl="2"/>
            <a:endParaRPr lang="fi-FI" dirty="0"/>
          </a:p>
        </p:txBody>
      </p:sp>
      <p:pic>
        <p:nvPicPr>
          <p:cNvPr id="4" name="Kuva 3" descr="siltojen rakentamis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717032"/>
            <a:ext cx="5400600" cy="3053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fi-FI" dirty="0" smtClean="0"/>
              <a:t>Työntekijän taitoina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fi-FI" dirty="0" smtClean="0"/>
              <a:t>Tavoitteellisuuden, toiveikkuuden ja motivaation tukeminen:</a:t>
            </a:r>
          </a:p>
          <a:p>
            <a:pPr lvl="2">
              <a:lnSpc>
                <a:spcPct val="150000"/>
              </a:lnSpc>
            </a:pPr>
            <a:r>
              <a:rPr lang="fi-FI" b="1" dirty="0" smtClean="0"/>
              <a:t>Sekä ongelmalähtöisten että voimavarapainotteisen näkökulman kuljettaminen rinnakkain.</a:t>
            </a:r>
          </a:p>
          <a:p>
            <a:pPr lvl="2">
              <a:lnSpc>
                <a:spcPct val="150000"/>
              </a:lnSpc>
            </a:pPr>
            <a:r>
              <a:rPr lang="fi-FI" b="1" dirty="0" smtClean="0"/>
              <a:t>Keskustelun rakentaminen kunnioittavalla ja arvostavalla tavalla.</a:t>
            </a:r>
          </a:p>
          <a:p>
            <a:pPr lvl="2">
              <a:lnSpc>
                <a:spcPct val="150000"/>
              </a:lnSpc>
            </a:pPr>
            <a:r>
              <a:rPr lang="fi-FI" b="1" dirty="0" err="1" smtClean="0"/>
              <a:t>Toimijuuden</a:t>
            </a:r>
            <a:r>
              <a:rPr lang="fi-FI" b="1" dirty="0" smtClean="0"/>
              <a:t> aktivointi.</a:t>
            </a:r>
          </a:p>
          <a:p>
            <a:pPr lvl="2">
              <a:lnSpc>
                <a:spcPct val="150000"/>
              </a:lnSpc>
            </a:pPr>
            <a:r>
              <a:rPr lang="fi-FI" b="1" dirty="0" smtClean="0"/>
              <a:t>Muutosvalmiuden arviointi ja työmenetelmien sovittaminen asiakkaan vaiheeseen (esim. </a:t>
            </a:r>
            <a:r>
              <a:rPr lang="fi-FI" b="1" dirty="0" err="1" smtClean="0"/>
              <a:t>Norcross</a:t>
            </a:r>
            <a:r>
              <a:rPr lang="fi-FI" b="1" dirty="0" smtClean="0"/>
              <a:t> et al. 2011).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r>
              <a:rPr lang="fi-FI" dirty="0" smtClean="0"/>
              <a:t>Hoidollisen vuorovaikutuksen rakentuminen:</a:t>
            </a:r>
          </a:p>
          <a:p>
            <a:pPr lvl="2"/>
            <a:r>
              <a:rPr lang="fi-FI" dirty="0" smtClean="0"/>
              <a:t> Minkään hoidollisen orientaation omaksuminen ei sinänsä johda hyvään asiakasvuorovaikutukseen.</a:t>
            </a:r>
          </a:p>
          <a:p>
            <a:pPr lvl="2"/>
            <a:r>
              <a:rPr lang="fi-FI" dirty="0" smtClean="0"/>
              <a:t>Puheessa ja puheella teemme itseämme ymmärretyksi, ohjaamme yhteistä ja omaa toimintaamme ja rakennamme kokemusta maailmasta (</a:t>
            </a:r>
            <a:r>
              <a:rPr lang="fi-FI" dirty="0" err="1" smtClean="0"/>
              <a:t>sos.konstruktivismi</a:t>
            </a:r>
            <a:r>
              <a:rPr lang="fi-FI" dirty="0" smtClean="0"/>
              <a:t>).</a:t>
            </a:r>
          </a:p>
          <a:p>
            <a:pPr lvl="2"/>
            <a:r>
              <a:rPr lang="fi-FI" dirty="0" smtClean="0"/>
              <a:t>Jokaisessa keskustelussa rakennetaan identiteettiä, </a:t>
            </a:r>
            <a:r>
              <a:rPr lang="fi-FI" dirty="0" err="1" smtClean="0"/>
              <a:t>toimijuutta</a:t>
            </a:r>
            <a:r>
              <a:rPr lang="fi-FI" dirty="0" smtClean="0"/>
              <a:t> ja moraalia (Kurri 2014).</a:t>
            </a:r>
          </a:p>
          <a:p>
            <a:pPr lvl="2"/>
            <a:r>
              <a:rPr lang="fi-FI" dirty="0" err="1" smtClean="0"/>
              <a:t>Non-verbaali</a:t>
            </a:r>
            <a:r>
              <a:rPr lang="fi-FI" dirty="0" smtClean="0"/>
              <a:t> vuorovaikutus, kehollisuus. Aito läsnäolo: aina ei tarvita sanoja.</a:t>
            </a:r>
          </a:p>
          <a:p>
            <a:endParaRPr lang="fi-FI" dirty="0"/>
          </a:p>
        </p:txBody>
      </p:sp>
      <p:pic>
        <p:nvPicPr>
          <p:cNvPr id="4" name="Kuva 3" descr="lohdu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166588"/>
            <a:ext cx="4608512" cy="2584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fi-FI" dirty="0" smtClean="0"/>
              <a:t>Mistä on kyse?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r>
              <a:rPr lang="fi-FI" dirty="0" smtClean="0"/>
              <a:t>Perheen resurssien löytämisessä on työntekijän kannalta kyse oman </a:t>
            </a:r>
            <a:r>
              <a:rPr lang="fi-FI" dirty="0" err="1" smtClean="0"/>
              <a:t>toimijuuden</a:t>
            </a:r>
            <a:r>
              <a:rPr lang="fi-FI" dirty="0" smtClean="0"/>
              <a:t> ja omien resurssien säilyttämisestä.</a:t>
            </a:r>
          </a:p>
          <a:p>
            <a:r>
              <a:rPr lang="fi-FI" dirty="0" smtClean="0"/>
              <a:t>Tuessa on pohjimmiltaan kyse </a:t>
            </a:r>
            <a:r>
              <a:rPr lang="fi-FI" dirty="0" err="1" smtClean="0"/>
              <a:t>reflektiivisen</a:t>
            </a:r>
            <a:r>
              <a:rPr lang="fi-FI" dirty="0" smtClean="0"/>
              <a:t> toiminnan opettamisesta.</a:t>
            </a:r>
          </a:p>
          <a:p>
            <a:r>
              <a:rPr lang="fi-FI" dirty="0" smtClean="0"/>
              <a:t>Työntekijän kehitettävä oman osuuden arviointitaitoa: miten asiakas reagoi minun toimintaani tässä ja nyt?</a:t>
            </a:r>
          </a:p>
          <a:p>
            <a:r>
              <a:rPr lang="fi-FI" dirty="0" smtClean="0"/>
              <a:t>Tärkeää on kyky ottaa sisältöjen lisäksi puheeksi myös </a:t>
            </a:r>
            <a:r>
              <a:rPr lang="fi-FI" b="1" dirty="0" smtClean="0"/>
              <a:t>yhteistyösuhde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kannattaa seurata asiakaskeskustelussa?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dirty="0" smtClean="0"/>
              <a:t>Mistä puhutaan?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Miten puhutaan siitä, mistä puhutaan?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Mihin tämä puhumisen tapa johtaa?</a:t>
            </a:r>
          </a:p>
          <a:p>
            <a:pPr>
              <a:lnSpc>
                <a:spcPct val="150000"/>
              </a:lnSpc>
            </a:pPr>
            <a:r>
              <a:rPr lang="fi-FI" dirty="0" smtClean="0"/>
              <a:t>Olisiko mahdollista puhua jotenkin toisin?</a:t>
            </a:r>
          </a:p>
          <a:p>
            <a:pPr>
              <a:lnSpc>
                <a:spcPct val="150000"/>
              </a:lnSpc>
              <a:buNone/>
            </a:pPr>
            <a:r>
              <a:rPr lang="fi-FI" dirty="0" smtClean="0"/>
              <a:t>(Wahlström 1992)</a:t>
            </a:r>
          </a:p>
        </p:txBody>
      </p:sp>
      <p:pic>
        <p:nvPicPr>
          <p:cNvPr id="4" name="Kuva 3" descr="bigstock-family-childhood-season-and-75911255-1024x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365104"/>
            <a:ext cx="3293103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pPr algn="ctr"/>
            <a:r>
              <a:rPr lang="fi-FI" sz="8800" dirty="0" smtClean="0"/>
              <a:t>Kiitos!</a:t>
            </a:r>
            <a:endParaRPr lang="fi-FI" sz="8800" dirty="0"/>
          </a:p>
        </p:txBody>
      </p:sp>
      <p:pic>
        <p:nvPicPr>
          <p:cNvPr id="4" name="Sisällön paikkamerkki 3" descr="DSC_0012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74" r="14685" b="-225"/>
          <a:stretch>
            <a:fillRect/>
          </a:stretch>
        </p:blipFill>
        <p:spPr>
          <a:xfrm rot="10800000">
            <a:off x="1763688" y="2132856"/>
            <a:ext cx="5842992" cy="4079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r>
              <a:rPr lang="fi-FI" sz="1400" dirty="0" err="1" smtClean="0"/>
              <a:t>Antonovsky</a:t>
            </a:r>
            <a:r>
              <a:rPr lang="fi-FI" sz="1400" dirty="0" smtClean="0"/>
              <a:t>, A.(1987) </a:t>
            </a:r>
            <a:r>
              <a:rPr lang="fi-FI" sz="1400" dirty="0" err="1" smtClean="0"/>
              <a:t>Unraveling</a:t>
            </a:r>
            <a:r>
              <a:rPr lang="fi-FI" sz="1400" dirty="0" smtClean="0"/>
              <a:t> the </a:t>
            </a:r>
            <a:r>
              <a:rPr lang="fi-FI" sz="1400" dirty="0" err="1" smtClean="0"/>
              <a:t>mystery</a:t>
            </a:r>
            <a:r>
              <a:rPr lang="fi-FI" sz="1400" dirty="0" smtClean="0"/>
              <a:t> of </a:t>
            </a:r>
            <a:r>
              <a:rPr lang="fi-FI" sz="1400" dirty="0" err="1" smtClean="0"/>
              <a:t>health</a:t>
            </a:r>
            <a:r>
              <a:rPr lang="fi-FI" sz="1400" dirty="0" smtClean="0"/>
              <a:t>. San </a:t>
            </a:r>
            <a:r>
              <a:rPr lang="fi-FI" sz="1400" dirty="0" err="1" smtClean="0"/>
              <a:t>Fransisco</a:t>
            </a:r>
            <a:r>
              <a:rPr lang="fi-FI" sz="1400" dirty="0" smtClean="0"/>
              <a:t>: </a:t>
            </a:r>
            <a:r>
              <a:rPr lang="fi-FI" sz="1400" dirty="0" err="1" smtClean="0"/>
              <a:t>Jossey-Bass</a:t>
            </a:r>
            <a:r>
              <a:rPr lang="fi-FI" sz="1400" dirty="0" smtClean="0"/>
              <a:t>.</a:t>
            </a:r>
          </a:p>
          <a:p>
            <a:r>
              <a:rPr lang="fi-FI" sz="1400" dirty="0" err="1" smtClean="0"/>
              <a:t>Berzoff</a:t>
            </a:r>
            <a:r>
              <a:rPr lang="fi-FI" sz="1400" dirty="0" smtClean="0"/>
              <a:t>,</a:t>
            </a:r>
            <a:r>
              <a:rPr lang="en-US" sz="1400" dirty="0" smtClean="0"/>
              <a:t> J. (2003). Psychodynamic Theories in Grief and Bereavement. Smith College Studies in Social Work, 73:3, 273-298.</a:t>
            </a:r>
            <a:endParaRPr lang="fi-FI" sz="1400" dirty="0" smtClean="0"/>
          </a:p>
          <a:p>
            <a:r>
              <a:rPr lang="fi-FI" sz="1400" dirty="0" smtClean="0"/>
              <a:t>Hansson, K.&amp; Cederblad</a:t>
            </a:r>
            <a:r>
              <a:rPr lang="en-US" sz="1400" dirty="0" smtClean="0"/>
              <a:t> </a:t>
            </a:r>
            <a:r>
              <a:rPr lang="fi-FI" sz="1400" dirty="0" smtClean="0"/>
              <a:t>M. (2004) </a:t>
            </a:r>
            <a:r>
              <a:rPr lang="fi-FI" sz="1400" dirty="0" err="1" smtClean="0"/>
              <a:t>Sense</a:t>
            </a:r>
            <a:r>
              <a:rPr lang="fi-FI" sz="1400" dirty="0" smtClean="0"/>
              <a:t> of </a:t>
            </a:r>
            <a:r>
              <a:rPr lang="fi-FI" sz="1400" dirty="0" err="1" smtClean="0"/>
              <a:t>Coherence</a:t>
            </a:r>
            <a:r>
              <a:rPr lang="fi-FI" sz="1400" dirty="0" smtClean="0"/>
              <a:t> as a </a:t>
            </a:r>
            <a:r>
              <a:rPr lang="fi-FI" sz="1400" dirty="0" err="1" smtClean="0"/>
              <a:t>Meta-Theory</a:t>
            </a:r>
            <a:r>
              <a:rPr lang="fi-FI" sz="1400" dirty="0" smtClean="0"/>
              <a:t> for </a:t>
            </a:r>
            <a:r>
              <a:rPr lang="fi-FI" sz="1400" dirty="0" err="1" smtClean="0"/>
              <a:t>Salutogenic</a:t>
            </a:r>
            <a:r>
              <a:rPr lang="fi-FI" sz="1400" dirty="0" smtClean="0"/>
              <a:t>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Therapy</a:t>
            </a:r>
            <a:r>
              <a:rPr lang="fi-FI" sz="1400" dirty="0" smtClean="0"/>
              <a:t>. Journal of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Psychotherapy</a:t>
            </a:r>
            <a:r>
              <a:rPr lang="fi-FI" sz="1400" dirty="0" smtClean="0"/>
              <a:t> 15, 1/2, 55-70.</a:t>
            </a:r>
          </a:p>
          <a:p>
            <a:r>
              <a:rPr lang="fi-FI" sz="1400" dirty="0" err="1" smtClean="0"/>
              <a:t>Hawley</a:t>
            </a:r>
            <a:r>
              <a:rPr lang="fi-FI" sz="1400" dirty="0" smtClean="0"/>
              <a:t>, D. R. &amp; </a:t>
            </a:r>
            <a:r>
              <a:rPr lang="fi-FI" sz="1400" dirty="0" err="1" smtClean="0"/>
              <a:t>DeHaan</a:t>
            </a:r>
            <a:r>
              <a:rPr lang="fi-FI" sz="1400" dirty="0" smtClean="0"/>
              <a:t>, L.(1996) </a:t>
            </a:r>
            <a:r>
              <a:rPr lang="fi-FI" sz="1400" dirty="0" err="1" smtClean="0"/>
              <a:t>Toward</a:t>
            </a:r>
            <a:r>
              <a:rPr lang="fi-FI" sz="1400" dirty="0" smtClean="0"/>
              <a:t> a Definition of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Resilience</a:t>
            </a:r>
            <a:r>
              <a:rPr lang="fi-FI" sz="1400" dirty="0" smtClean="0"/>
              <a:t>: </a:t>
            </a:r>
            <a:r>
              <a:rPr lang="fi-FI" sz="1400" dirty="0" err="1" smtClean="0"/>
              <a:t>Integrating</a:t>
            </a:r>
            <a:r>
              <a:rPr lang="fi-FI" sz="1400" dirty="0" smtClean="0"/>
              <a:t> </a:t>
            </a:r>
            <a:r>
              <a:rPr lang="fi-FI" sz="1400" dirty="0" err="1" smtClean="0"/>
              <a:t>Life-Span</a:t>
            </a:r>
            <a:r>
              <a:rPr lang="fi-FI" sz="1400" dirty="0" smtClean="0"/>
              <a:t> and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Perspectives</a:t>
            </a:r>
            <a:r>
              <a:rPr lang="fi-FI" sz="1400" dirty="0" smtClean="0"/>
              <a:t>.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Process</a:t>
            </a:r>
            <a:r>
              <a:rPr lang="fi-FI" sz="1400" dirty="0" smtClean="0"/>
              <a:t> 35: 283 – 298.</a:t>
            </a:r>
          </a:p>
          <a:p>
            <a:r>
              <a:rPr lang="fi-FI" sz="1400" dirty="0" smtClean="0"/>
              <a:t>Juntunen, T. (2016) Tuntematon lapsi. Helsinki: WSOY. Romaani.</a:t>
            </a:r>
          </a:p>
          <a:p>
            <a:r>
              <a:rPr lang="fi-FI" sz="1400" dirty="0" smtClean="0"/>
              <a:t>Kurri, K. (2014) Mitä psykoterapeutin on hyvä tietää keskustelun kulusta? Teoksessa Eronen, Sanna &amp; </a:t>
            </a:r>
            <a:r>
              <a:rPr lang="fi-FI" sz="1400" dirty="0" err="1" smtClean="0"/>
              <a:t>Lahti-Nuuttila</a:t>
            </a:r>
            <a:r>
              <a:rPr lang="fi-FI" sz="1400" dirty="0" smtClean="0"/>
              <a:t>, Paula Mikä psykoterapiassa auttaa. </a:t>
            </a:r>
            <a:r>
              <a:rPr lang="fi-FI" sz="1400" dirty="0" err="1" smtClean="0"/>
              <a:t>Integratiivisen</a:t>
            </a:r>
            <a:r>
              <a:rPr lang="fi-FI" sz="1400" dirty="0" smtClean="0"/>
              <a:t> lähestymisen perusteita. Helsinki: Edita.</a:t>
            </a:r>
          </a:p>
          <a:p>
            <a:r>
              <a:rPr lang="fi-FI" sz="1400" dirty="0" smtClean="0"/>
              <a:t>Lindström, B. &amp; Eriksson, M. (2006) </a:t>
            </a:r>
            <a:r>
              <a:rPr lang="fi-FI" sz="1400" dirty="0" err="1" smtClean="0"/>
              <a:t>Contextualizing</a:t>
            </a:r>
            <a:r>
              <a:rPr lang="fi-FI" sz="1400" dirty="0" smtClean="0"/>
              <a:t> </a:t>
            </a:r>
            <a:r>
              <a:rPr lang="fi-FI" sz="1400" dirty="0" err="1" smtClean="0"/>
              <a:t>salutogenesis</a:t>
            </a:r>
            <a:r>
              <a:rPr lang="fi-FI" sz="1400" dirty="0" smtClean="0"/>
              <a:t> and </a:t>
            </a:r>
            <a:r>
              <a:rPr lang="fi-FI" sz="1400" dirty="0" err="1" smtClean="0"/>
              <a:t>Antonovsky</a:t>
            </a:r>
            <a:r>
              <a:rPr lang="fi-FI" sz="1400" dirty="0" smtClean="0"/>
              <a:t> in </a:t>
            </a:r>
            <a:r>
              <a:rPr lang="fi-FI" sz="1400" dirty="0" err="1" smtClean="0"/>
              <a:t>public</a:t>
            </a:r>
            <a:r>
              <a:rPr lang="fi-FI" sz="1400" dirty="0" smtClean="0"/>
              <a:t> </a:t>
            </a:r>
            <a:r>
              <a:rPr lang="fi-FI" sz="1400" dirty="0" err="1" smtClean="0"/>
              <a:t>health</a:t>
            </a:r>
            <a:r>
              <a:rPr lang="fi-FI" sz="1400" dirty="0" smtClean="0"/>
              <a:t> </a:t>
            </a:r>
            <a:r>
              <a:rPr lang="fi-FI" sz="1400" dirty="0" err="1" smtClean="0"/>
              <a:t>development</a:t>
            </a:r>
            <a:r>
              <a:rPr lang="fi-FI" sz="1400" dirty="0" smtClean="0"/>
              <a:t>. Health </a:t>
            </a:r>
            <a:r>
              <a:rPr lang="fi-FI" sz="1400" dirty="0" err="1" smtClean="0"/>
              <a:t>Promotion</a:t>
            </a:r>
            <a:r>
              <a:rPr lang="fi-FI" sz="1400" dirty="0" smtClean="0"/>
              <a:t> International 21, (3), 238 – 244.</a:t>
            </a:r>
          </a:p>
          <a:p>
            <a:r>
              <a:rPr lang="fi-FI" sz="1400" dirty="0" err="1" smtClean="0"/>
              <a:t>McCubbin</a:t>
            </a:r>
            <a:r>
              <a:rPr lang="fi-FI" sz="1400" dirty="0" smtClean="0"/>
              <a:t> H, </a:t>
            </a:r>
            <a:r>
              <a:rPr lang="fi-FI" sz="1400" dirty="0" err="1" smtClean="0"/>
              <a:t>McCubbin</a:t>
            </a:r>
            <a:r>
              <a:rPr lang="fi-FI" sz="1400" dirty="0" smtClean="0"/>
              <a:t> M., Thompson A.I., </a:t>
            </a:r>
            <a:r>
              <a:rPr lang="fi-FI" sz="1400" dirty="0" err="1" smtClean="0"/>
              <a:t>Han</a:t>
            </a:r>
            <a:r>
              <a:rPr lang="fi-FI" sz="1400" dirty="0" smtClean="0"/>
              <a:t>, S.-Y. &amp; Allen, C.T. (1997) </a:t>
            </a:r>
            <a:r>
              <a:rPr lang="fi-FI" sz="1400" dirty="0" err="1" smtClean="0"/>
              <a:t>Families</a:t>
            </a:r>
            <a:r>
              <a:rPr lang="fi-FI" sz="1400" dirty="0" smtClean="0"/>
              <a:t> </a:t>
            </a:r>
            <a:r>
              <a:rPr lang="fi-FI" sz="1400" dirty="0" err="1" smtClean="0"/>
              <a:t>Under</a:t>
            </a:r>
            <a:r>
              <a:rPr lang="fi-FI" sz="1400" dirty="0" smtClean="0"/>
              <a:t> </a:t>
            </a:r>
            <a:r>
              <a:rPr lang="fi-FI" sz="1400" dirty="0" err="1" smtClean="0"/>
              <a:t>Stress</a:t>
            </a:r>
            <a:r>
              <a:rPr lang="fi-FI" sz="1400" dirty="0" smtClean="0"/>
              <a:t>: </a:t>
            </a:r>
            <a:r>
              <a:rPr lang="fi-FI" sz="1400" dirty="0" err="1" smtClean="0"/>
              <a:t>What</a:t>
            </a:r>
            <a:r>
              <a:rPr lang="fi-FI" sz="1400" dirty="0" smtClean="0"/>
              <a:t> </a:t>
            </a:r>
            <a:r>
              <a:rPr lang="fi-FI" sz="1400" dirty="0" err="1" smtClean="0"/>
              <a:t>Makes</a:t>
            </a:r>
            <a:r>
              <a:rPr lang="fi-FI" sz="1400" dirty="0" smtClean="0"/>
              <a:t> </a:t>
            </a:r>
            <a:r>
              <a:rPr lang="fi-FI" sz="1400" dirty="0" err="1" smtClean="0"/>
              <a:t>Them</a:t>
            </a:r>
            <a:r>
              <a:rPr lang="fi-FI" sz="1400" dirty="0" smtClean="0"/>
              <a:t> </a:t>
            </a:r>
            <a:r>
              <a:rPr lang="fi-FI" sz="1400" dirty="0" err="1" smtClean="0"/>
              <a:t>Resilient</a:t>
            </a:r>
            <a:r>
              <a:rPr lang="fi-FI" sz="1400" dirty="0" smtClean="0"/>
              <a:t>. Journal of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and </a:t>
            </a:r>
            <a:r>
              <a:rPr lang="fi-FI" sz="1400" dirty="0" err="1" smtClean="0"/>
              <a:t>Consumer</a:t>
            </a:r>
            <a:r>
              <a:rPr lang="fi-FI" sz="1400" dirty="0" smtClean="0"/>
              <a:t> Sciences </a:t>
            </a:r>
            <a:r>
              <a:rPr lang="fi-FI" sz="1400" dirty="0" err="1" smtClean="0"/>
              <a:t>Vol</a:t>
            </a:r>
            <a:r>
              <a:rPr lang="fi-FI" sz="1400" dirty="0" smtClean="0"/>
              <a:t> 89 (3), 2-11.</a:t>
            </a:r>
          </a:p>
          <a:p>
            <a:r>
              <a:rPr lang="en-US" sz="1400" dirty="0" smtClean="0"/>
              <a:t>Norcross, J.C., Krebs, P.M. &amp; </a:t>
            </a:r>
            <a:r>
              <a:rPr lang="en-US" sz="1400" dirty="0" err="1" smtClean="0"/>
              <a:t>Prochaska</a:t>
            </a:r>
            <a:r>
              <a:rPr lang="en-US" sz="1400" dirty="0" smtClean="0"/>
              <a:t>, J.O. (2011) Stages of change. </a:t>
            </a:r>
            <a:r>
              <a:rPr lang="en-US" sz="1400" dirty="0" err="1" smtClean="0"/>
              <a:t>Teoksessa</a:t>
            </a:r>
            <a:r>
              <a:rPr lang="en-US" sz="1400" dirty="0" smtClean="0"/>
              <a:t> Norcross, J.C. (</a:t>
            </a:r>
            <a:r>
              <a:rPr lang="en-US" sz="1400" dirty="0" err="1" smtClean="0"/>
              <a:t>toim</a:t>
            </a:r>
            <a:r>
              <a:rPr lang="en-US" sz="1400" dirty="0" smtClean="0"/>
              <a:t>., 2.p.) Psychotherapy Relationships That Work. Evidence-Based Responsiveness. New York: Oxford University Press.</a:t>
            </a:r>
            <a:endParaRPr lang="fi-FI" sz="1400" dirty="0" smtClean="0"/>
          </a:p>
          <a:p>
            <a:r>
              <a:rPr lang="fi-FI" sz="1400" dirty="0" err="1" smtClean="0"/>
              <a:t>Rutter</a:t>
            </a:r>
            <a:r>
              <a:rPr lang="fi-FI" sz="1400" dirty="0" smtClean="0"/>
              <a:t>, M.(2015) </a:t>
            </a:r>
            <a:r>
              <a:rPr lang="fi-FI" sz="1400" dirty="0" err="1" smtClean="0"/>
              <a:t>Resilience</a:t>
            </a:r>
            <a:r>
              <a:rPr lang="fi-FI" sz="1400" dirty="0" smtClean="0"/>
              <a:t>: </a:t>
            </a:r>
            <a:r>
              <a:rPr lang="fi-FI" sz="1400" dirty="0" err="1" smtClean="0"/>
              <a:t>concepts</a:t>
            </a:r>
            <a:r>
              <a:rPr lang="fi-FI" sz="1400" dirty="0" smtClean="0"/>
              <a:t>, </a:t>
            </a:r>
            <a:r>
              <a:rPr lang="fi-FI" sz="1400" dirty="0" err="1" smtClean="0"/>
              <a:t>findings</a:t>
            </a:r>
            <a:r>
              <a:rPr lang="fi-FI" sz="1400" dirty="0" smtClean="0"/>
              <a:t> and </a:t>
            </a:r>
            <a:r>
              <a:rPr lang="fi-FI" sz="1400" dirty="0" err="1" smtClean="0"/>
              <a:t>clinical</a:t>
            </a:r>
            <a:r>
              <a:rPr lang="fi-FI" sz="1400" dirty="0" smtClean="0"/>
              <a:t> </a:t>
            </a:r>
            <a:r>
              <a:rPr lang="fi-FI" sz="1400" dirty="0" err="1" smtClean="0"/>
              <a:t>implications</a:t>
            </a:r>
            <a:r>
              <a:rPr lang="fi-FI" sz="1400" dirty="0" smtClean="0"/>
              <a:t>. Teoksessa </a:t>
            </a:r>
            <a:r>
              <a:rPr lang="fi-FI" sz="1400" dirty="0" err="1" smtClean="0"/>
              <a:t>Rutter’s</a:t>
            </a:r>
            <a:r>
              <a:rPr lang="fi-FI" sz="1400" dirty="0" smtClean="0"/>
              <a:t> </a:t>
            </a:r>
            <a:r>
              <a:rPr lang="fi-FI" sz="1400" dirty="0" err="1" smtClean="0"/>
              <a:t>Child</a:t>
            </a:r>
            <a:r>
              <a:rPr lang="fi-FI" sz="1400" dirty="0" smtClean="0"/>
              <a:t> and </a:t>
            </a:r>
            <a:r>
              <a:rPr lang="fi-FI" sz="1400" dirty="0" err="1" smtClean="0"/>
              <a:t>Adolescent</a:t>
            </a:r>
            <a:r>
              <a:rPr lang="fi-FI" sz="1400" dirty="0" smtClean="0"/>
              <a:t> </a:t>
            </a:r>
            <a:r>
              <a:rPr lang="fi-FI" sz="1400" dirty="0" err="1" smtClean="0"/>
              <a:t>Psychiatry</a:t>
            </a:r>
            <a:r>
              <a:rPr lang="fi-FI" sz="1400" dirty="0" smtClean="0"/>
              <a:t>, 6.painos toim. Anita </a:t>
            </a:r>
            <a:r>
              <a:rPr lang="fi-FI" sz="1400" dirty="0" err="1" smtClean="0"/>
              <a:t>Thapar</a:t>
            </a:r>
            <a:r>
              <a:rPr lang="fi-FI" sz="1400" dirty="0" smtClean="0"/>
              <a:t> &amp; Daniel </a:t>
            </a:r>
            <a:r>
              <a:rPr lang="fi-FI" sz="1400" dirty="0" err="1" smtClean="0"/>
              <a:t>S.Pine</a:t>
            </a:r>
            <a:r>
              <a:rPr lang="fi-FI" sz="1400" dirty="0" smtClean="0"/>
              <a:t>, James </a:t>
            </a:r>
            <a:r>
              <a:rPr lang="fi-FI" sz="1400" dirty="0" err="1" smtClean="0"/>
              <a:t>F.Leckman</a:t>
            </a:r>
            <a:r>
              <a:rPr lang="fi-FI" sz="1400" dirty="0" smtClean="0"/>
              <a:t>, Stephen Scott, Margaret </a:t>
            </a:r>
            <a:r>
              <a:rPr lang="fi-FI" sz="1400" dirty="0" err="1" smtClean="0"/>
              <a:t>J.Snowling</a:t>
            </a:r>
            <a:r>
              <a:rPr lang="fi-FI" sz="1400" dirty="0" smtClean="0"/>
              <a:t>, Eric Taylor.</a:t>
            </a:r>
          </a:p>
          <a:p>
            <a:endParaRPr lang="fi-FI" sz="1400" dirty="0" smtClean="0"/>
          </a:p>
          <a:p>
            <a:endParaRPr lang="fi-FI" sz="1400" dirty="0" smtClean="0"/>
          </a:p>
          <a:p>
            <a:endParaRPr lang="fi-FI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548680"/>
            <a:ext cx="7239000" cy="5854432"/>
          </a:xfrm>
        </p:spPr>
        <p:txBody>
          <a:bodyPr>
            <a:normAutofit/>
          </a:bodyPr>
          <a:lstStyle/>
          <a:p>
            <a:r>
              <a:rPr lang="fi-FI" sz="1400" dirty="0" smtClean="0"/>
              <a:t>Tonkin, L. (1996) </a:t>
            </a:r>
            <a:r>
              <a:rPr lang="fi-FI" sz="1400" dirty="0" err="1" smtClean="0"/>
              <a:t>Growing</a:t>
            </a:r>
            <a:r>
              <a:rPr lang="fi-FI" sz="1400" dirty="0" smtClean="0"/>
              <a:t> </a:t>
            </a:r>
            <a:r>
              <a:rPr lang="fi-FI" sz="1400" dirty="0" err="1" smtClean="0"/>
              <a:t>around</a:t>
            </a:r>
            <a:r>
              <a:rPr lang="fi-FI" sz="1400" dirty="0" smtClean="0"/>
              <a:t> </a:t>
            </a:r>
            <a:r>
              <a:rPr lang="fi-FI" sz="1400" dirty="0" err="1" smtClean="0"/>
              <a:t>grief</a:t>
            </a:r>
            <a:r>
              <a:rPr lang="fi-FI" sz="1400" dirty="0" smtClean="0"/>
              <a:t> – </a:t>
            </a:r>
            <a:r>
              <a:rPr lang="fi-FI" sz="1400" dirty="0" err="1" smtClean="0"/>
              <a:t>another</a:t>
            </a:r>
            <a:r>
              <a:rPr lang="fi-FI" sz="1400" dirty="0" smtClean="0"/>
              <a:t> </a:t>
            </a:r>
            <a:r>
              <a:rPr lang="fi-FI" sz="1400" dirty="0" err="1" smtClean="0"/>
              <a:t>way</a:t>
            </a:r>
            <a:r>
              <a:rPr lang="fi-FI" sz="1400" dirty="0" smtClean="0"/>
              <a:t> of </a:t>
            </a:r>
            <a:r>
              <a:rPr lang="fi-FI" sz="1400" dirty="0" err="1" smtClean="0"/>
              <a:t>looking</a:t>
            </a:r>
            <a:r>
              <a:rPr lang="fi-FI" sz="1400" dirty="0" smtClean="0"/>
              <a:t> at </a:t>
            </a:r>
            <a:r>
              <a:rPr lang="fi-FI" sz="1400" dirty="0" err="1" smtClean="0"/>
              <a:t>grief</a:t>
            </a:r>
            <a:r>
              <a:rPr lang="fi-FI" sz="1400" dirty="0" smtClean="0"/>
              <a:t> and </a:t>
            </a:r>
            <a:r>
              <a:rPr lang="fi-FI" sz="1400" dirty="0" err="1" smtClean="0"/>
              <a:t>recovery</a:t>
            </a:r>
            <a:r>
              <a:rPr lang="fi-FI" sz="1400" dirty="0" smtClean="0"/>
              <a:t>. </a:t>
            </a:r>
            <a:r>
              <a:rPr lang="fi-FI" sz="1400" dirty="0" err="1" smtClean="0"/>
              <a:t>Bereavement</a:t>
            </a:r>
            <a:r>
              <a:rPr lang="fi-FI" sz="1400" dirty="0" smtClean="0"/>
              <a:t> </a:t>
            </a:r>
            <a:r>
              <a:rPr lang="fi-FI" sz="1400" dirty="0" err="1" smtClean="0"/>
              <a:t>Care</a:t>
            </a:r>
            <a:r>
              <a:rPr lang="fi-FI" sz="1400" dirty="0" smtClean="0"/>
              <a:t> 15, 1, 10-</a:t>
            </a:r>
          </a:p>
          <a:p>
            <a:r>
              <a:rPr lang="en-US" sz="1400" dirty="0" err="1" smtClean="0"/>
              <a:t>Safran</a:t>
            </a:r>
            <a:r>
              <a:rPr lang="en-US" sz="1400" dirty="0" smtClean="0"/>
              <a:t>, J.D., </a:t>
            </a:r>
            <a:r>
              <a:rPr lang="en-US" sz="1400" dirty="0" err="1" smtClean="0"/>
              <a:t>Muran</a:t>
            </a:r>
            <a:r>
              <a:rPr lang="en-US" sz="1400" dirty="0" smtClean="0"/>
              <a:t> J.C. &amp; Eubanks-Carter, C. (2011) Repairing alliance ruptures. </a:t>
            </a:r>
            <a:r>
              <a:rPr lang="en-US" sz="1400" dirty="0" err="1" smtClean="0"/>
              <a:t>Teoksessa</a:t>
            </a:r>
            <a:r>
              <a:rPr lang="en-US" sz="1400" dirty="0" smtClean="0"/>
              <a:t> Norcross, J.C. (</a:t>
            </a:r>
            <a:r>
              <a:rPr lang="en-US" sz="1400" dirty="0" err="1" smtClean="0"/>
              <a:t>toim</a:t>
            </a:r>
            <a:r>
              <a:rPr lang="en-US" sz="1400" dirty="0" smtClean="0"/>
              <a:t>., 2.p.) Psychotherapy Relationships That Work. Evidence-Based Responsiveness. New York: Oxford University Press.</a:t>
            </a:r>
            <a:endParaRPr lang="fi-FI" sz="1400" dirty="0" smtClean="0"/>
          </a:p>
          <a:p>
            <a:r>
              <a:rPr lang="fi-FI" sz="1400" dirty="0" err="1" smtClean="0"/>
              <a:t>Silliman</a:t>
            </a:r>
            <a:r>
              <a:rPr lang="fi-FI" sz="1400" dirty="0" smtClean="0"/>
              <a:t>, B. (1994) </a:t>
            </a:r>
            <a:r>
              <a:rPr lang="fi-FI" sz="1400" dirty="0" err="1" smtClean="0"/>
              <a:t>Conseptual</a:t>
            </a:r>
            <a:r>
              <a:rPr lang="fi-FI" sz="1400" dirty="0" smtClean="0"/>
              <a:t> and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 </a:t>
            </a:r>
            <a:r>
              <a:rPr lang="fi-FI" sz="1400" dirty="0" err="1" smtClean="0"/>
              <a:t>Foundations</a:t>
            </a:r>
            <a:r>
              <a:rPr lang="fi-FI" sz="1400" dirty="0" smtClean="0"/>
              <a:t>. </a:t>
            </a:r>
            <a:r>
              <a:rPr lang="fi-FI" sz="1400" dirty="0" err="1" smtClean="0"/>
              <a:t>Resiliency</a:t>
            </a:r>
            <a:r>
              <a:rPr lang="fi-FI" sz="1400" dirty="0" smtClean="0"/>
              <a:t>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 </a:t>
            </a:r>
            <a:r>
              <a:rPr lang="fi-FI" sz="1400" dirty="0" err="1" smtClean="0"/>
              <a:t>Review</a:t>
            </a:r>
            <a:endParaRPr lang="fi-FI" sz="1400" dirty="0" smtClean="0"/>
          </a:p>
          <a:p>
            <a:r>
              <a:rPr lang="fi-FI" sz="1400" dirty="0" err="1" smtClean="0"/>
              <a:t>Stroebe</a:t>
            </a:r>
            <a:r>
              <a:rPr lang="fi-FI" sz="1400" dirty="0" smtClean="0"/>
              <a:t>, M. &amp; </a:t>
            </a:r>
            <a:r>
              <a:rPr lang="fi-FI" sz="1400" dirty="0" err="1" smtClean="0"/>
              <a:t>Schut</a:t>
            </a:r>
            <a:r>
              <a:rPr lang="fi-FI" sz="1400" dirty="0" smtClean="0"/>
              <a:t>, H.(1999) The </a:t>
            </a:r>
            <a:r>
              <a:rPr lang="fi-FI" sz="1400" dirty="0" err="1" smtClean="0"/>
              <a:t>Dual</a:t>
            </a:r>
            <a:r>
              <a:rPr lang="fi-FI" sz="1400" dirty="0" smtClean="0"/>
              <a:t> </a:t>
            </a:r>
            <a:r>
              <a:rPr lang="fi-FI" sz="1400" dirty="0" err="1" smtClean="0"/>
              <a:t>Process</a:t>
            </a:r>
            <a:r>
              <a:rPr lang="fi-FI" sz="1400" dirty="0" smtClean="0"/>
              <a:t> </a:t>
            </a:r>
            <a:r>
              <a:rPr lang="fi-FI" sz="1400" dirty="0" err="1" smtClean="0"/>
              <a:t>Model</a:t>
            </a:r>
            <a:r>
              <a:rPr lang="fi-FI" sz="1400" dirty="0" smtClean="0"/>
              <a:t> of </a:t>
            </a:r>
            <a:r>
              <a:rPr lang="fi-FI" sz="1400" dirty="0" err="1" smtClean="0"/>
              <a:t>Coping</a:t>
            </a:r>
            <a:r>
              <a:rPr lang="fi-FI" sz="1400" dirty="0" smtClean="0"/>
              <a:t> </a:t>
            </a:r>
            <a:r>
              <a:rPr lang="fi-FI" sz="1400" dirty="0" err="1" smtClean="0"/>
              <a:t>with</a:t>
            </a:r>
            <a:r>
              <a:rPr lang="fi-FI" sz="1400" dirty="0" smtClean="0"/>
              <a:t> </a:t>
            </a:r>
            <a:r>
              <a:rPr lang="fi-FI" sz="1400" dirty="0" err="1" smtClean="0"/>
              <a:t>Bereavement</a:t>
            </a:r>
            <a:r>
              <a:rPr lang="fi-FI" sz="1400" dirty="0" smtClean="0"/>
              <a:t>: </a:t>
            </a:r>
            <a:r>
              <a:rPr lang="fi-FI" sz="1400" dirty="0" err="1" smtClean="0"/>
              <a:t>Rationale</a:t>
            </a:r>
            <a:r>
              <a:rPr lang="fi-FI" sz="1400" dirty="0" smtClean="0"/>
              <a:t> and </a:t>
            </a:r>
            <a:r>
              <a:rPr lang="fi-FI" sz="1400" dirty="0" err="1" smtClean="0"/>
              <a:t>Description</a:t>
            </a:r>
            <a:r>
              <a:rPr lang="fi-FI" sz="1400" dirty="0" smtClean="0"/>
              <a:t>. </a:t>
            </a:r>
            <a:r>
              <a:rPr lang="fi-FI" sz="1400" dirty="0" err="1" smtClean="0"/>
              <a:t>Death</a:t>
            </a:r>
            <a:r>
              <a:rPr lang="fi-FI" sz="1400" dirty="0" smtClean="0"/>
              <a:t> </a:t>
            </a:r>
            <a:r>
              <a:rPr lang="fi-FI" sz="1400" dirty="0" err="1" smtClean="0"/>
              <a:t>Studies</a:t>
            </a:r>
            <a:r>
              <a:rPr lang="fi-FI" sz="1400" dirty="0" smtClean="0"/>
              <a:t> 23 (3), 197 – 224.</a:t>
            </a:r>
          </a:p>
          <a:p>
            <a:r>
              <a:rPr lang="fi-FI" sz="1400" dirty="0" smtClean="0"/>
              <a:t>Wahlström, J. Psykoterapian tulos ja siihen vaikuttavat tekijät. Teoksessa Eronen, Sanna &amp; </a:t>
            </a:r>
            <a:r>
              <a:rPr lang="fi-FI" sz="1400" dirty="0" err="1" smtClean="0"/>
              <a:t>Lahti-Nuuttila</a:t>
            </a:r>
            <a:r>
              <a:rPr lang="fi-FI" sz="1400" dirty="0" smtClean="0"/>
              <a:t>, Paula Mikä psykoterapiassa auttaa? </a:t>
            </a:r>
            <a:r>
              <a:rPr lang="fi-FI" sz="1400" dirty="0" err="1" smtClean="0"/>
              <a:t>Integratiivisen</a:t>
            </a:r>
            <a:r>
              <a:rPr lang="fi-FI" sz="1400" dirty="0" smtClean="0"/>
              <a:t> lähestymisen perusteita. Helsinki: Edita.</a:t>
            </a:r>
          </a:p>
          <a:p>
            <a:r>
              <a:rPr lang="fi-FI" sz="1400" dirty="0" err="1" smtClean="0"/>
              <a:t>Walsh</a:t>
            </a:r>
            <a:r>
              <a:rPr lang="fi-FI" sz="1400" dirty="0" smtClean="0"/>
              <a:t>, F. (1996) The </a:t>
            </a:r>
            <a:r>
              <a:rPr lang="fi-FI" sz="1400" dirty="0" err="1" smtClean="0"/>
              <a:t>Concept</a:t>
            </a:r>
            <a:r>
              <a:rPr lang="fi-FI" sz="1400" dirty="0" smtClean="0"/>
              <a:t> of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Resilience</a:t>
            </a:r>
            <a:r>
              <a:rPr lang="fi-FI" sz="1400" dirty="0" smtClean="0"/>
              <a:t>: </a:t>
            </a:r>
            <a:r>
              <a:rPr lang="fi-FI" sz="1400" dirty="0" err="1" smtClean="0"/>
              <a:t>Crisis</a:t>
            </a:r>
            <a:r>
              <a:rPr lang="fi-FI" sz="1400" dirty="0" smtClean="0"/>
              <a:t> and </a:t>
            </a:r>
            <a:r>
              <a:rPr lang="fi-FI" sz="1400" dirty="0" err="1" smtClean="0"/>
              <a:t>Challenge</a:t>
            </a:r>
            <a:r>
              <a:rPr lang="fi-FI" sz="1400" dirty="0" smtClean="0"/>
              <a:t>.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Process</a:t>
            </a:r>
            <a:r>
              <a:rPr lang="fi-FI" sz="1400" dirty="0" smtClean="0"/>
              <a:t> 35: 261 – 281.</a:t>
            </a:r>
          </a:p>
          <a:p>
            <a:r>
              <a:rPr lang="fi-FI" sz="1400" dirty="0" err="1" smtClean="0"/>
              <a:t>Walsh</a:t>
            </a:r>
            <a:r>
              <a:rPr lang="fi-FI" sz="1400" dirty="0" smtClean="0"/>
              <a:t>, F.(2003)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Resilience</a:t>
            </a:r>
            <a:r>
              <a:rPr lang="fi-FI" sz="1400" dirty="0" smtClean="0"/>
              <a:t>: A </a:t>
            </a:r>
            <a:r>
              <a:rPr lang="fi-FI" sz="1400" dirty="0" err="1" smtClean="0"/>
              <a:t>Framework</a:t>
            </a:r>
            <a:r>
              <a:rPr lang="fi-FI" sz="1400" dirty="0" smtClean="0"/>
              <a:t> for </a:t>
            </a:r>
            <a:r>
              <a:rPr lang="fi-FI" sz="1400" dirty="0" err="1" smtClean="0"/>
              <a:t>Clinal</a:t>
            </a:r>
            <a:r>
              <a:rPr lang="fi-FI" sz="1400" dirty="0" smtClean="0"/>
              <a:t> </a:t>
            </a:r>
            <a:r>
              <a:rPr lang="fi-FI" sz="1400" dirty="0" err="1" smtClean="0"/>
              <a:t>Practice</a:t>
            </a:r>
            <a:r>
              <a:rPr lang="fi-FI" sz="1400" dirty="0" smtClean="0"/>
              <a:t>. </a:t>
            </a:r>
            <a:r>
              <a:rPr lang="fi-FI" sz="1400" dirty="0" err="1" smtClean="0"/>
              <a:t>Family</a:t>
            </a:r>
            <a:r>
              <a:rPr lang="fi-FI" sz="1400" dirty="0" smtClean="0"/>
              <a:t> </a:t>
            </a:r>
            <a:r>
              <a:rPr lang="fi-FI" sz="1400" dirty="0" err="1" smtClean="0"/>
              <a:t>Process</a:t>
            </a:r>
            <a:r>
              <a:rPr lang="fi-FI" sz="1400" dirty="0" smtClean="0"/>
              <a:t> 42: 1-18.</a:t>
            </a:r>
          </a:p>
          <a:p>
            <a:r>
              <a:rPr lang="fi-FI" sz="1400" dirty="0" err="1" smtClean="0"/>
              <a:t>Walsh</a:t>
            </a:r>
            <a:r>
              <a:rPr lang="fi-FI" sz="1400" dirty="0" smtClean="0"/>
              <a:t>, F. &amp; </a:t>
            </a:r>
            <a:r>
              <a:rPr lang="fi-FI" sz="1400" dirty="0" err="1" smtClean="0"/>
              <a:t>McGoldrick</a:t>
            </a:r>
            <a:r>
              <a:rPr lang="fi-FI" sz="1400" dirty="0" smtClean="0"/>
              <a:t>, M. (1991, 2004, toim.) </a:t>
            </a:r>
            <a:r>
              <a:rPr lang="fi-FI" sz="1400" dirty="0" err="1" smtClean="0"/>
              <a:t>Living</a:t>
            </a:r>
            <a:r>
              <a:rPr lang="fi-FI" sz="1400" dirty="0" smtClean="0"/>
              <a:t> </a:t>
            </a:r>
            <a:r>
              <a:rPr lang="fi-FI" sz="1400" dirty="0" err="1" smtClean="0"/>
              <a:t>Beyond</a:t>
            </a:r>
            <a:r>
              <a:rPr lang="fi-FI" sz="1400" dirty="0" smtClean="0"/>
              <a:t> </a:t>
            </a:r>
            <a:r>
              <a:rPr lang="fi-FI" sz="1400" dirty="0" err="1" smtClean="0"/>
              <a:t>Loss</a:t>
            </a:r>
            <a:r>
              <a:rPr lang="fi-FI" sz="1400" dirty="0" smtClean="0"/>
              <a:t>. </a:t>
            </a:r>
            <a:r>
              <a:rPr lang="fi-FI" sz="1400" dirty="0" err="1" smtClean="0"/>
              <a:t>Death</a:t>
            </a:r>
            <a:r>
              <a:rPr lang="fi-FI" sz="1400" dirty="0" smtClean="0"/>
              <a:t> in the </a:t>
            </a:r>
            <a:r>
              <a:rPr lang="fi-FI" sz="1400" dirty="0" err="1" smtClean="0"/>
              <a:t>Family</a:t>
            </a:r>
            <a:r>
              <a:rPr lang="fi-FI" sz="1400" dirty="0" smtClean="0"/>
              <a:t>. 2.painos. New York: Norton.</a:t>
            </a:r>
          </a:p>
          <a:p>
            <a:r>
              <a:rPr lang="fi-FI" sz="1400" dirty="0" err="1" smtClean="0"/>
              <a:t>Worden</a:t>
            </a:r>
            <a:r>
              <a:rPr lang="fi-FI" sz="1400" dirty="0" smtClean="0"/>
              <a:t>, J. W. (2009) </a:t>
            </a:r>
            <a:r>
              <a:rPr lang="fi-FI" sz="1400" dirty="0" err="1" smtClean="0"/>
              <a:t>Grief</a:t>
            </a:r>
            <a:r>
              <a:rPr lang="fi-FI" sz="1400" dirty="0" smtClean="0"/>
              <a:t> </a:t>
            </a:r>
            <a:r>
              <a:rPr lang="fi-FI" sz="1400" dirty="0" err="1" smtClean="0"/>
              <a:t>Counselling</a:t>
            </a:r>
            <a:r>
              <a:rPr lang="fi-FI" sz="1400" dirty="0" smtClean="0"/>
              <a:t> and </a:t>
            </a:r>
            <a:r>
              <a:rPr lang="fi-FI" sz="1400" dirty="0" err="1" smtClean="0"/>
              <a:t>Grief</a:t>
            </a:r>
            <a:r>
              <a:rPr lang="fi-FI" sz="1400" dirty="0" smtClean="0"/>
              <a:t> </a:t>
            </a:r>
            <a:r>
              <a:rPr lang="fi-FI" sz="1400" dirty="0" err="1" smtClean="0"/>
              <a:t>Therapy</a:t>
            </a:r>
            <a:r>
              <a:rPr lang="fi-FI" sz="1400" dirty="0" smtClean="0"/>
              <a:t>. A </a:t>
            </a:r>
            <a:r>
              <a:rPr lang="fi-FI" sz="1400" dirty="0" err="1" smtClean="0"/>
              <a:t>Handbook</a:t>
            </a:r>
            <a:r>
              <a:rPr lang="fi-FI" sz="1400" dirty="0" smtClean="0"/>
              <a:t> for the </a:t>
            </a:r>
            <a:r>
              <a:rPr lang="fi-FI" sz="1400" dirty="0" err="1" smtClean="0"/>
              <a:t>Mental</a:t>
            </a:r>
            <a:r>
              <a:rPr lang="fi-FI" sz="1400" dirty="0" smtClean="0"/>
              <a:t> Health </a:t>
            </a:r>
            <a:r>
              <a:rPr lang="fi-FI" sz="1400" dirty="0" err="1" smtClean="0"/>
              <a:t>Practitioner</a:t>
            </a:r>
            <a:r>
              <a:rPr lang="fi-FI" sz="1400" dirty="0" smtClean="0"/>
              <a:t>. New York: </a:t>
            </a:r>
            <a:r>
              <a:rPr lang="fi-FI" sz="1400" dirty="0" err="1" smtClean="0"/>
              <a:t>Springer</a:t>
            </a:r>
            <a:r>
              <a:rPr lang="fi-FI" sz="1400" dirty="0" smtClean="0"/>
              <a:t>.</a:t>
            </a:r>
          </a:p>
          <a:p>
            <a:endParaRPr lang="fi-FI" sz="1400" dirty="0" smtClean="0"/>
          </a:p>
          <a:p>
            <a:endParaRPr lang="fi-F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Suremiseen liittyvät tehtävät</a:t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Worden</a:t>
            </a:r>
            <a:r>
              <a:rPr lang="fi-FI" dirty="0" smtClean="0"/>
              <a:t> 2008)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Voi elää yhtä aikaa tai missä järjestyksessä tahansa:</a:t>
            </a:r>
          </a:p>
          <a:p>
            <a:pPr lvl="1"/>
            <a:r>
              <a:rPr lang="fi-FI" b="1" dirty="0" smtClean="0"/>
              <a:t>Menetyksen hyväksyminen</a:t>
            </a:r>
          </a:p>
          <a:p>
            <a:pPr lvl="1"/>
            <a:r>
              <a:rPr lang="fi-FI" b="1" dirty="0" smtClean="0"/>
              <a:t>Suruun liittyvien tunteiden ja psykologisen kivun käsittely</a:t>
            </a:r>
          </a:p>
          <a:p>
            <a:pPr lvl="1"/>
            <a:r>
              <a:rPr lang="fi-FI" b="1" dirty="0" smtClean="0"/>
              <a:t>Muuttuneeseen tilanteeseen sopeutuminen</a:t>
            </a:r>
          </a:p>
          <a:p>
            <a:pPr lvl="1"/>
            <a:r>
              <a:rPr lang="fi-FI" b="1" dirty="0" smtClean="0"/>
              <a:t>Löytää sopivat tavat muistella entistä elämää</a:t>
            </a:r>
          </a:p>
          <a:p>
            <a:r>
              <a:rPr lang="fi-FI" dirty="0" smtClean="0"/>
              <a:t>Uuden elämänvaiheen aloittaminen</a:t>
            </a:r>
          </a:p>
          <a:p>
            <a:r>
              <a:rPr lang="fi-FI" dirty="0" smtClean="0"/>
              <a:t>Käsiteltävä myös toissijaiset menetykset (yhteisiä eläkepäiviä ei tullutkaan tms.)</a:t>
            </a:r>
          </a:p>
          <a:p>
            <a:r>
              <a:rPr lang="fi-FI" dirty="0" smtClean="0"/>
              <a:t>Kaikesta huolimatta elämä jatkuu ja suruprosessi voi muuttaa surijaa positiivisesti onnistuneen prosessoinnin kautta (</a:t>
            </a:r>
            <a:r>
              <a:rPr lang="fi-FI" dirty="0" err="1" smtClean="0"/>
              <a:t>Berzoff</a:t>
            </a:r>
            <a:r>
              <a:rPr lang="fi-FI" dirty="0" smtClean="0"/>
              <a:t>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StRoeben</a:t>
            </a:r>
            <a:r>
              <a:rPr lang="fi-FI" dirty="0" smtClean="0"/>
              <a:t> ja </a:t>
            </a:r>
            <a:r>
              <a:rPr lang="fi-FI" dirty="0" err="1" smtClean="0"/>
              <a:t>Schutin</a:t>
            </a:r>
            <a:r>
              <a:rPr lang="fi-FI" dirty="0" smtClean="0"/>
              <a:t> kaksoisprosessimalli (1999)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 smtClean="0"/>
              <a:t>1. Menetyssuuntaus</a:t>
            </a:r>
            <a:r>
              <a:rPr lang="fi-FI" dirty="0" smtClean="0"/>
              <a:t>: menneen muistelu, kuolemaan liittyvät olosuhteet ja tapahtumat. Muistelun myötä surijassa herää vahvoja emotionaalisia reaktioita (suru, kipu, yksinäisyys, viha). Ratkaistava kiintymyssuhteen katkaiseminen/säilyttäminen.</a:t>
            </a:r>
          </a:p>
          <a:p>
            <a:r>
              <a:rPr lang="fi-FI" b="1" dirty="0" smtClean="0"/>
              <a:t>2. Toipumissuuntaus</a:t>
            </a:r>
            <a:r>
              <a:rPr lang="fi-FI" dirty="0" smtClean="0"/>
              <a:t>: huomio tulevaisuuteen. Käytännön asioiden hoitaminen, muiden ihmisten kohtaaminen, liikunta, tv:n katselu jne. </a:t>
            </a:r>
          </a:p>
          <a:p>
            <a:r>
              <a:rPr lang="fi-FI" dirty="0" smtClean="0"/>
              <a:t>Prosessit vuorottelevat (oskillaatio), aaltoillen.</a:t>
            </a:r>
          </a:p>
          <a:p>
            <a:r>
              <a:rPr lang="fi-FI" dirty="0" smtClean="0"/>
              <a:t>Surija painottaa jompaakumpaa vaihdellen.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Dual-process-model-of-coping-with-bereavement-Stroebe-Schut-199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5875020" cy="4328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Kulttuuriset ja sosiaaliset normit säätelevät hyväksyttyjä tapoja surra (vallitseva kuolemankulttuuri).</a:t>
            </a:r>
          </a:p>
          <a:p>
            <a:r>
              <a:rPr lang="fi-FI" dirty="0" smtClean="0"/>
              <a:t>Oma elämänhistoria, perheen ja suvun historia ja tavat: miten meillä on tapana surra? Onko sureminen sallittua?</a:t>
            </a:r>
          </a:p>
          <a:p>
            <a:r>
              <a:rPr lang="fi-FI" dirty="0" smtClean="0"/>
              <a:t>Mikä on miehen/naisen tapa surra? (asioiden hoitaminen/toiminta, surun jakaminen ystävän kanssa, itkeminen). Toimijan suru ei välttämättä näy ulospäin.</a:t>
            </a:r>
          </a:p>
          <a:p>
            <a:r>
              <a:rPr lang="fi-FI" dirty="0" smtClean="0"/>
              <a:t>Sukupuolisidonnaiset tavat voivat johtaa surun jakamattomuuteen perheiden sisällä.</a:t>
            </a:r>
          </a:p>
          <a:p>
            <a:r>
              <a:rPr lang="fi-FI" dirty="0" smtClean="0"/>
              <a:t>Suru voi olla sanatonta ja kehollista.</a:t>
            </a:r>
          </a:p>
          <a:p>
            <a:r>
              <a:rPr lang="fi-FI" dirty="0" smtClean="0"/>
              <a:t>Jos suru pitkittyy, ammattiapu on tarpeen.</a:t>
            </a:r>
          </a:p>
          <a:p>
            <a:pPr>
              <a:buNone/>
            </a:pPr>
            <a:r>
              <a:rPr lang="fi-FI" dirty="0" smtClean="0"/>
              <a:t>(</a:t>
            </a:r>
            <a:r>
              <a:rPr lang="fi-FI" dirty="0" err="1" smtClean="0"/>
              <a:t>Walsh</a:t>
            </a:r>
            <a:r>
              <a:rPr lang="fi-FI" dirty="0" smtClean="0"/>
              <a:t> &amp; </a:t>
            </a:r>
            <a:r>
              <a:rPr lang="fi-FI" dirty="0" err="1" smtClean="0"/>
              <a:t>McGoldrick</a:t>
            </a:r>
            <a:r>
              <a:rPr lang="fi-FI" dirty="0" smtClean="0"/>
              <a:t>, 1991, 2004)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Surun ydinprosessit </a:t>
            </a:r>
            <a:r>
              <a:rPr lang="fi-FI" dirty="0" err="1" smtClean="0"/>
              <a:t>systeemisestä</a:t>
            </a:r>
            <a:r>
              <a:rPr lang="fi-FI" dirty="0" smtClean="0"/>
              <a:t> näkökulmasta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7239000" cy="4898944"/>
          </a:xfrm>
        </p:spPr>
        <p:txBody>
          <a:bodyPr/>
          <a:lstStyle/>
          <a:p>
            <a:r>
              <a:rPr lang="fi-FI" dirty="0" smtClean="0"/>
              <a:t>1. Yhteisesti </a:t>
            </a:r>
            <a:r>
              <a:rPr lang="fi-FI" dirty="0" err="1" smtClean="0"/>
              <a:t>jaettu,realistinen</a:t>
            </a:r>
            <a:r>
              <a:rPr lang="fi-FI" dirty="0" smtClean="0"/>
              <a:t> ymmärrys menetyksestä.</a:t>
            </a:r>
          </a:p>
          <a:p>
            <a:r>
              <a:rPr lang="fi-FI" dirty="0" smtClean="0"/>
              <a:t>2. Avoin kommunikaatio kokemusten jakamisessa perheenjäsenten kesken.</a:t>
            </a:r>
          </a:p>
          <a:p>
            <a:r>
              <a:rPr lang="fi-FI" dirty="0" smtClean="0"/>
              <a:t>3. Perhesysteemin uudelleen järjestyminen.</a:t>
            </a:r>
          </a:p>
          <a:p>
            <a:r>
              <a:rPr lang="fi-FI" dirty="0" smtClean="0"/>
              <a:t>4. Panostaminen muihin ihmissuhteisiin, elämänalueisiin ja päämääriin. </a:t>
            </a:r>
          </a:p>
          <a:p>
            <a:pPr>
              <a:buNone/>
            </a:pPr>
            <a:r>
              <a:rPr lang="fi-FI" dirty="0" smtClean="0"/>
              <a:t>(</a:t>
            </a:r>
            <a:r>
              <a:rPr lang="fi-FI" dirty="0" err="1" smtClean="0"/>
              <a:t>Walsh</a:t>
            </a:r>
            <a:r>
              <a:rPr lang="fi-FI" dirty="0" smtClean="0"/>
              <a:t> &amp; </a:t>
            </a:r>
            <a:r>
              <a:rPr lang="fi-FI" dirty="0" err="1" smtClean="0"/>
              <a:t>McGoldrick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4" name="Kuva 3" descr="renkaat vedess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129964"/>
            <a:ext cx="5112568" cy="158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Miten arkipäiväistää kuoleman kokemusta ja löytää sanoja?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 taidemuodot ja luova ilmaisu: musiikki, kaunokirjallisuus, elokuvat, näytelmät…</a:t>
            </a:r>
          </a:p>
          <a:p>
            <a:r>
              <a:rPr lang="fi-FI" dirty="0" smtClean="0"/>
              <a:t>Nyt esim. Coco-elokuva mahdollistaa puhetta lasten kanssa</a:t>
            </a:r>
          </a:p>
          <a:p>
            <a:pPr lvl="2"/>
            <a:r>
              <a:rPr lang="fi-FI" dirty="0" smtClean="0">
                <a:hlinkClick r:id="rId2"/>
              </a:rPr>
              <a:t>Coco traileri</a:t>
            </a:r>
            <a:endParaRPr lang="fi-FI" dirty="0" smtClean="0"/>
          </a:p>
          <a:p>
            <a:pPr lvl="2"/>
            <a:endParaRPr lang="fi-FI" dirty="0" smtClean="0"/>
          </a:p>
          <a:p>
            <a:pPr lvl="2">
              <a:buNone/>
            </a:pPr>
            <a:endParaRPr lang="fi-FI" dirty="0" smtClean="0"/>
          </a:p>
          <a:p>
            <a:pPr lvl="2"/>
            <a:endParaRPr lang="fi-FI" dirty="0" smtClean="0"/>
          </a:p>
          <a:p>
            <a:pPr lvl="2">
              <a:buNone/>
            </a:pPr>
            <a:endParaRPr lang="fi-FI" dirty="0"/>
          </a:p>
        </p:txBody>
      </p:sp>
      <p:pic>
        <p:nvPicPr>
          <p:cNvPr id="4" name="Kuva 3" descr="Coco_(2017_film)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2376264" cy="352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risteellinen">
  <a:themeElements>
    <a:clrScheme name="Koristeelline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oristeelline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risteelline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730</TotalTime>
  <Words>2402</Words>
  <Application>Microsoft Office PowerPoint</Application>
  <PresentationFormat>Näytössä katseltava diaesitys (4:3)</PresentationFormat>
  <Paragraphs>223</Paragraphs>
  <Slides>39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4" baseType="lpstr">
      <vt:lpstr>Calibri</vt:lpstr>
      <vt:lpstr>Trebuchet MS</vt:lpstr>
      <vt:lpstr>Wingdings</vt:lpstr>
      <vt:lpstr>Wingdings 2</vt:lpstr>
      <vt:lpstr>Koristeellinen</vt:lpstr>
      <vt:lpstr>Perheen resilienssi – mistä voimia surun hetkellä? Selviytyminen tutkimuksen ja asiakastyön näkökulmista 2018 </vt:lpstr>
      <vt:lpstr>Tonkinin surumalli (1996)</vt:lpstr>
      <vt:lpstr>Tonkinin surumalli</vt:lpstr>
      <vt:lpstr>      Suremiseen liittyvät tehtävät (Worden 2008)  </vt:lpstr>
      <vt:lpstr>StRoeben ja Schutin kaksoisprosessimalli (1999)</vt:lpstr>
      <vt:lpstr>PowerPoint-esitys</vt:lpstr>
      <vt:lpstr>PowerPoint-esitys</vt:lpstr>
      <vt:lpstr>Surun ydinprosessit systeemisestä näkökulmasta</vt:lpstr>
      <vt:lpstr>Miten arkipäiväistää kuoleman kokemusta ja löytää sanoja?</vt:lpstr>
      <vt:lpstr>PowerPoint-esitys</vt:lpstr>
      <vt:lpstr>PowerPoint-esitys</vt:lpstr>
      <vt:lpstr>Perheet paineissa</vt:lpstr>
      <vt:lpstr>Yhteensovittamisen Haasteet</vt:lpstr>
      <vt:lpstr>resilienssitutkimuksesta</vt:lpstr>
      <vt:lpstr>Antonovskyn Salutogeeninen näkökulma</vt:lpstr>
      <vt:lpstr>Jatkuu…</vt:lpstr>
      <vt:lpstr>Koherenssiuden kokemus (SOC) (antonovsky 1987)</vt:lpstr>
      <vt:lpstr>Resilienssi – family resilience</vt:lpstr>
      <vt:lpstr>PowerPoint-esitys</vt:lpstr>
      <vt:lpstr>Haasteita nykyajassa:</vt:lpstr>
      <vt:lpstr>Suojaavat ja toipumista edistävät tekijät</vt:lpstr>
      <vt:lpstr>Sekä suojaavia että toipumista edistäviä tekijöitä:</vt:lpstr>
      <vt:lpstr>Resilienssitekijät (McCubbin et al. 1997, silliman 1994)</vt:lpstr>
      <vt:lpstr>Mikä auttaa? Perheresilienssin pääprosessit (walsh 1998, 2003)</vt:lpstr>
      <vt:lpstr>1. uskomusjärjestelmät</vt:lpstr>
      <vt:lpstr>2. Organisationaaliset mallit</vt:lpstr>
      <vt:lpstr>  3. Kommunikaatio</vt:lpstr>
      <vt:lpstr>4. ongelmanratkaisukyky</vt:lpstr>
      <vt:lpstr>Asiakaskokemuksista opittua</vt:lpstr>
      <vt:lpstr>Työntekijän tehtävä</vt:lpstr>
      <vt:lpstr>PowerPoint-esitys</vt:lpstr>
      <vt:lpstr>PowerPoint-esitys</vt:lpstr>
      <vt:lpstr>Työntekijän taitoina</vt:lpstr>
      <vt:lpstr>PowerPoint-esitys</vt:lpstr>
      <vt:lpstr>Mistä on kyse?</vt:lpstr>
      <vt:lpstr>Mitä kannattaa seurata asiakaskeskustelussa?</vt:lpstr>
      <vt:lpstr>Kiitos!</vt:lpstr>
      <vt:lpstr>Lähteet</vt:lpstr>
      <vt:lpstr>PowerPoint-esitys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Perheen resilienssi – mistä voimia surun hetkellä? Selviytyminen tutkimuksen ja asiakastyön näkökulmista</dc:title>
  <dc:creator>Kimmo</dc:creator>
  <cp:lastModifiedBy>Toiminnanjohtaja</cp:lastModifiedBy>
  <cp:revision>152</cp:revision>
  <dcterms:created xsi:type="dcterms:W3CDTF">2018-04-02T10:59:07Z</dcterms:created>
  <dcterms:modified xsi:type="dcterms:W3CDTF">2018-04-24T06:34:39Z</dcterms:modified>
</cp:coreProperties>
</file>